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84"/>
  </p:notesMasterIdLst>
  <p:sldIdLst>
    <p:sldId id="256" r:id="rId2"/>
    <p:sldId id="271" r:id="rId3"/>
    <p:sldId id="272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384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9" r:id="rId23"/>
    <p:sldId id="288" r:id="rId24"/>
    <p:sldId id="385" r:id="rId25"/>
    <p:sldId id="296" r:id="rId26"/>
    <p:sldId id="363" r:id="rId27"/>
    <p:sldId id="388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86" r:id="rId38"/>
    <p:sldId id="326" r:id="rId39"/>
    <p:sldId id="358" r:id="rId40"/>
    <p:sldId id="328" r:id="rId41"/>
    <p:sldId id="330" r:id="rId42"/>
    <p:sldId id="332" r:id="rId43"/>
    <p:sldId id="334" r:id="rId44"/>
    <p:sldId id="335" r:id="rId45"/>
    <p:sldId id="336" r:id="rId46"/>
    <p:sldId id="337" r:id="rId47"/>
    <p:sldId id="339" r:id="rId48"/>
    <p:sldId id="342" r:id="rId49"/>
    <p:sldId id="344" r:id="rId50"/>
    <p:sldId id="387" r:id="rId51"/>
    <p:sldId id="300" r:id="rId52"/>
    <p:sldId id="301" r:id="rId53"/>
    <p:sldId id="302" r:id="rId54"/>
    <p:sldId id="303" r:id="rId55"/>
    <p:sldId id="304" r:id="rId56"/>
    <p:sldId id="305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74" r:id="rId71"/>
    <p:sldId id="266" r:id="rId72"/>
    <p:sldId id="323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268" r:id="rId8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500" autoAdjust="0"/>
  </p:normalViewPr>
  <p:slideViewPr>
    <p:cSldViewPr>
      <p:cViewPr>
        <p:scale>
          <a:sx n="66" d="100"/>
          <a:sy n="66" d="100"/>
        </p:scale>
        <p:origin x="2227" y="298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611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595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6199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78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60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63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609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66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62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870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716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763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787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245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988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823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/>
              <a:t>http://minheeblog.tistory.com/category/PPT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99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/>
              <a:t>http://minheeblog.tistory.com/category/PPT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047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506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58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256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91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/>
              <a:t>http://minheeblog.tistory.com/category/PPT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513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/>
              <a:t>http://minheeblog.tistory.com/category/PPT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525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/>
              <a:t>http://minheeblog.tistory.com/category/PPT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435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/>
              <a:t>http://minheeblog.tistory.com/category/PPT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495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/>
              <a:t>http://minheeblog.tistory.com/category/PPT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570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3594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Functional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Dependency같은</a:t>
            </a:r>
            <a:r>
              <a:rPr lang="ko-KR" altLang="en-US" dirty="0">
                <a:solidFill>
                  <a:schemeClr val="bg1"/>
                </a:solidFill>
              </a:rPr>
              <a:t> 경우는 기본키가 1개인 경우에는 </a:t>
            </a:r>
            <a:r>
              <a:rPr lang="ko-KR" altLang="en-US" dirty="0" err="1">
                <a:solidFill>
                  <a:schemeClr val="bg1"/>
                </a:solidFill>
              </a:rPr>
              <a:t>trivial한</a:t>
            </a:r>
            <a:r>
              <a:rPr lang="ko-KR" altLang="en-US" dirty="0">
                <a:solidFill>
                  <a:schemeClr val="bg1"/>
                </a:solidFill>
              </a:rPr>
              <a:t> 것을 기입하지 않았고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기본키가 2개 이상일 때에만 </a:t>
            </a:r>
            <a:r>
              <a:rPr lang="ko-KR" altLang="en-US" dirty="0" err="1">
                <a:solidFill>
                  <a:schemeClr val="bg1"/>
                </a:solidFill>
              </a:rPr>
              <a:t>trivial한</a:t>
            </a:r>
            <a:r>
              <a:rPr lang="ko-KR" altLang="en-US" dirty="0">
                <a:solidFill>
                  <a:schemeClr val="bg1"/>
                </a:solidFill>
              </a:rPr>
              <a:t> 부분을 언급했다고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4648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70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3650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208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450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1473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93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0056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775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831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8575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068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6275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7842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05620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1468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4181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8152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65068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2120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3326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97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7686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6934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5013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2435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04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00399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2882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0641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72076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8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9626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9427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8249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7931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8328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4121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4182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71225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4415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853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8994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7861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opy.H13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32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 dirty="0">
                <a:solidFill>
                  <a:schemeClr val="bg1"/>
                </a:solidFill>
              </a:rPr>
              <a:t>데이터베이스 설계</a:t>
            </a:r>
          </a:p>
          <a:p>
            <a:pPr algn="ctr">
              <a:defRPr/>
            </a:pPr>
            <a:r>
              <a:rPr lang="en-US" altLang="ko-KR" sz="4400" b="1" spc="-15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- </a:t>
            </a:r>
            <a:r>
              <a:rPr lang="ko-KR" altLang="en-US" sz="1600" b="1" dirty="0">
                <a:solidFill>
                  <a:schemeClr val="bg1"/>
                </a:solidFill>
              </a:rPr>
              <a:t>최종보고서 </a:t>
            </a:r>
            <a:r>
              <a:rPr lang="en-US" altLang="ko-KR" sz="1600" b="1" dirty="0">
                <a:solidFill>
                  <a:schemeClr val="bg1"/>
                </a:solidFill>
              </a:rPr>
              <a:t>-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2929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400" b="1">
                <a:solidFill>
                  <a:schemeClr val="tx2">
                    <a:lumMod val="50000"/>
                  </a:schemeClr>
                </a:solidFill>
              </a:rPr>
              <a:t>데이터베이스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1C6FEB-6BEF-4DD2-9302-05B413CDC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61" y="116632"/>
            <a:ext cx="960140" cy="87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23762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대출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도서 대출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대출 가능 도서 검색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기한 검색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연체료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84D17F-C944-4565-AC5F-89CCF6FB59A3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응용 기능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7F7184-96C7-4850-875A-110EF593D429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응용분야 및 기능</a:t>
            </a:r>
            <a:r>
              <a:rPr lang="en-US" altLang="ko-KR" sz="1600" dirty="0">
                <a:solidFill>
                  <a:schemeClr val="tx1"/>
                </a:solidFill>
              </a:rPr>
              <a:t>(8/8)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E32A64-020F-4504-BBB4-8401276A24C7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E6D1B-A67E-4898-B4D8-B81FF2D73466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8" name="오각형 7"/>
          <p:cNvSpPr/>
          <p:nvPr/>
        </p:nvSpPr>
        <p:spPr>
          <a:xfrm>
            <a:off x="398462" y="2132795"/>
            <a:ext cx="8062958" cy="326501"/>
          </a:xfrm>
          <a:prstGeom prst="homePlate">
            <a:avLst>
              <a:gd name="adj" fmla="val 50000"/>
            </a:avLst>
          </a:prstGeom>
          <a:solidFill>
            <a:srgbClr val="4F81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4586" y="1916832"/>
            <a:ext cx="658824" cy="658824"/>
          </a:xfrm>
          <a:prstGeom prst="ellipse">
            <a:avLst/>
          </a:prstGeom>
          <a:ln w="38100">
            <a:solidFill>
              <a:srgbClr val="4F81B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9388" y="2051204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01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0587" y="2079129"/>
            <a:ext cx="410288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응용 분야 및 기능</a:t>
            </a:r>
          </a:p>
        </p:txBody>
      </p:sp>
      <p:sp>
        <p:nvSpPr>
          <p:cNvPr id="17" name="오각형 16"/>
          <p:cNvSpPr/>
          <p:nvPr/>
        </p:nvSpPr>
        <p:spPr>
          <a:xfrm>
            <a:off x="398462" y="3070479"/>
            <a:ext cx="8062958" cy="318518"/>
          </a:xfrm>
          <a:prstGeom prst="homePlate">
            <a:avLst>
              <a:gd name="adj" fmla="val 50000"/>
            </a:avLst>
          </a:prstGeom>
          <a:solidFill>
            <a:srgbClr val="22558C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644586" y="2854515"/>
            <a:ext cx="658824" cy="658824"/>
          </a:xfrm>
          <a:prstGeom prst="ellipse">
            <a:avLst/>
          </a:prstGeom>
          <a:ln w="38100">
            <a:solidFill>
              <a:srgbClr val="22558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9388" y="2988887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02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50586" y="3016812"/>
            <a:ext cx="691083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 Black"/>
                <a:ea typeface="HY견고딕"/>
                <a:cs typeface="Arial"/>
              </a:rPr>
              <a:t>요건분석</a:t>
            </a:r>
            <a:endParaRPr lang="en-US" altLang="ko-KR" sz="2000" b="1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FFF00"/>
              </a:solidFill>
              <a:latin typeface="Arial Black"/>
              <a:ea typeface="HY견고딕"/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A16805-CF90-45FC-8E02-9FF366733683}"/>
              </a:ext>
            </a:extLst>
          </p:cNvPr>
          <p:cNvGrpSpPr/>
          <p:nvPr/>
        </p:nvGrpSpPr>
        <p:grpSpPr>
          <a:xfrm>
            <a:off x="411052" y="3764711"/>
            <a:ext cx="8050368" cy="658824"/>
            <a:chOff x="411052" y="4000715"/>
            <a:chExt cx="8050368" cy="658824"/>
          </a:xfrm>
        </p:grpSpPr>
        <p:sp>
          <p:nvSpPr>
            <p:cNvPr id="21" name="오각형 20"/>
            <p:cNvSpPr/>
            <p:nvPr/>
          </p:nvSpPr>
          <p:spPr>
            <a:xfrm>
              <a:off x="411052" y="4216240"/>
              <a:ext cx="8050368" cy="332420"/>
            </a:xfrm>
            <a:prstGeom prst="homePlate">
              <a:avLst>
                <a:gd name="adj" fmla="val 50000"/>
              </a:avLst>
            </a:prstGeom>
            <a:solidFill>
              <a:srgbClr val="0E3C70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586" y="4000715"/>
              <a:ext cx="658824" cy="658824"/>
            </a:xfrm>
            <a:prstGeom prst="ellipse">
              <a:avLst/>
            </a:prstGeom>
            <a:ln w="38100">
              <a:solidFill>
                <a:srgbClr val="0E3C7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09388" y="4135087"/>
              <a:ext cx="551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  <a:ea typeface="HY견고딕"/>
                  <a:cs typeface="Arial"/>
                </a:rPr>
                <a:t>03</a:t>
              </a:r>
              <a:endParaRPr lang="ko-KR" altLang="en-US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50586" y="4163012"/>
              <a:ext cx="6345727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ERD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/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RDB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</a:p>
          </p:txBody>
        </p:sp>
      </p:grpSp>
      <p:sp>
        <p:nvSpPr>
          <p:cNvPr id="25" name="오각형 24"/>
          <p:cNvSpPr/>
          <p:nvPr/>
        </p:nvSpPr>
        <p:spPr>
          <a:xfrm>
            <a:off x="398461" y="4910375"/>
            <a:ext cx="8062959" cy="318519"/>
          </a:xfrm>
          <a:prstGeom prst="homePlate">
            <a:avLst>
              <a:gd name="adj" fmla="val 50000"/>
            </a:avLst>
          </a:prstGeom>
          <a:solidFill>
            <a:srgbClr val="012245"/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44586" y="4694412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9388" y="4828784"/>
            <a:ext cx="551007" cy="38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04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235" y="1074794"/>
            <a:ext cx="4968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/>
            </a:pPr>
            <a:r>
              <a:rPr lang="en-US" altLang="ko-KR" sz="3200" b="1" i="1" kern="0" dirty="0">
                <a:solidFill>
                  <a:srgbClr val="C00000"/>
                </a:solidFill>
                <a:latin typeface="Arial Black" panose="020B0A04020102020204" pitchFamily="34" charset="0"/>
                <a:ea typeface="Adobe 고딕 Std B"/>
                <a:cs typeface="Arial"/>
              </a:rPr>
              <a:t>Contents</a:t>
            </a:r>
            <a:endParaRPr lang="ko-KR" altLang="en-US" sz="3200" b="1" i="1" kern="0" dirty="0">
              <a:solidFill>
                <a:srgbClr val="C00000"/>
              </a:solidFill>
              <a:latin typeface="Arial Black" panose="020B0A04020102020204" pitchFamily="34" charset="0"/>
              <a:ea typeface="Adobe 고딕 Std B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8641" y="4881118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정규화 </a:t>
            </a: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(BCNF)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Arial Black"/>
              <a:ea typeface="HY견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D07BF8-AF3E-4EB4-BEB2-511615C5D1C6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31" name="오각형 24">
            <a:extLst>
              <a:ext uri="{FF2B5EF4-FFF2-40B4-BE49-F238E27FC236}">
                <a16:creationId xmlns:a16="http://schemas.microsoft.com/office/drawing/2014/main" id="{604837B4-89CE-44FE-B5DA-3EB2BF272B01}"/>
              </a:ext>
            </a:extLst>
          </p:cNvPr>
          <p:cNvSpPr/>
          <p:nvPr/>
        </p:nvSpPr>
        <p:spPr>
          <a:xfrm>
            <a:off x="397473" y="5774471"/>
            <a:ext cx="8062959" cy="318519"/>
          </a:xfrm>
          <a:prstGeom prst="homePlate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7A814E2-3C83-4AA1-BEEC-DFF2160523E6}"/>
              </a:ext>
            </a:extLst>
          </p:cNvPr>
          <p:cNvSpPr/>
          <p:nvPr/>
        </p:nvSpPr>
        <p:spPr>
          <a:xfrm>
            <a:off x="643598" y="5558508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6DBB3F-895D-41AA-9A7F-14636E6EBA8B}"/>
              </a:ext>
            </a:extLst>
          </p:cNvPr>
          <p:cNvSpPr/>
          <p:nvPr/>
        </p:nvSpPr>
        <p:spPr>
          <a:xfrm>
            <a:off x="708400" y="5692880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05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16863-C56D-4932-8938-C733544642FF}"/>
              </a:ext>
            </a:extLst>
          </p:cNvPr>
          <p:cNvSpPr txBox="1"/>
          <p:nvPr/>
        </p:nvSpPr>
        <p:spPr>
          <a:xfrm>
            <a:off x="1537653" y="5745214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DB </a:t>
            </a: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생성 </a:t>
            </a: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/ SQL </a:t>
            </a: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6DEAB1-D96B-4755-8457-79189E0420C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25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460307"/>
            <a:ext cx="7560840" cy="460608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+mn-ea"/>
              </a:rPr>
              <a:t>회원</a:t>
            </a:r>
          </a:p>
          <a:p>
            <a:pPr lvl="0">
              <a:lnSpc>
                <a:spcPct val="150000"/>
              </a:lnSpc>
            </a:pP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회원은 가입을 위해 아이디</a:t>
            </a: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비밀번호</a:t>
            </a: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주소</a:t>
            </a: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핸드폰 정보를 입력해야만 한다</a:t>
            </a: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spc="-150" dirty="0">
                <a:solidFill>
                  <a:schemeClr val="tx1"/>
                </a:solidFill>
                <a:latin typeface="+mn-ea"/>
              </a:rPr>
              <a:t>   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회원가입을 진행하면서 등록한 아이디는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DB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상의 </a:t>
            </a:r>
            <a:r>
              <a:rPr lang="ko-KR" altLang="ko-KR" sz="1200" dirty="0" err="1">
                <a:solidFill>
                  <a:schemeClr val="tx1"/>
                </a:solidFill>
                <a:latin typeface="+mn-ea"/>
              </a:rPr>
              <a:t>기본키인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 회원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에 해당하게 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 테이블의 핸드폰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주소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E-mail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등의 속성은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null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값의 입력이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 가능하기 때문에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RDB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BCNF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를 충족하는데 문제가 없습니다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pc="-150" dirty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아이디는 프로필 수정이 불가능하다</a:t>
            </a: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tx1"/>
                </a:solidFill>
                <a:latin typeface="+mn-ea"/>
              </a:rPr>
              <a:t>  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회원가입시 등록한 아이디가 기본키가 되기 때문에 수정할 수 없습니다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spc="-150" dirty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하나의 회원은 하나의 멤버십 등급을 받는다</a:t>
            </a: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spc="-15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회원의 구매액수에 따라 등급은 올라가게 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회원은 여러 명의 작가를 즐겨 찾기 할 수 있다</a:t>
            </a: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회원은 구매하지 않는 도서에도 리뷰를 달 수 있으며</a:t>
            </a: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리뷰는 도서 당 한 개로 </a:t>
            </a:r>
            <a:endParaRPr lang="en-US" altLang="ko-KR" spc="-150" dirty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ko-KR" spc="-150" dirty="0">
                <a:solidFill>
                  <a:schemeClr val="tx1"/>
                </a:solidFill>
                <a:latin typeface="+mn-ea"/>
              </a:rPr>
              <a:t>제한한다</a:t>
            </a:r>
            <a:r>
              <a:rPr lang="en-US" altLang="ko-KR" spc="-15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spc="-150" dirty="0">
              <a:solidFill>
                <a:schemeClr val="tx1"/>
              </a:solidFill>
              <a:latin typeface="+mn-ea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B288E8-C3E7-4486-A9A0-A722421C34A0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13BACE-7993-4ED3-A6AF-D116562F4BB8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(1/11)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A0611A-A0BE-4F7F-B398-49E9BB7F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803175"/>
            <a:ext cx="2550472" cy="10385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96104B-6D87-4EE6-9635-EFCD643F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3961252"/>
            <a:ext cx="2550472" cy="992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6C5972-3CDF-48C0-A636-32898D3D093F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5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2441" y="151608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비회원 구매를 위한 것으로 최소한의 정보</a:t>
            </a:r>
            <a:r>
              <a:rPr lang="en-US" altLang="ko-KR" dirty="0">
                <a:solidFill>
                  <a:schemeClr val="tx1"/>
                </a:solidFill>
              </a:rPr>
              <a:t>(ID, </a:t>
            </a:r>
            <a:r>
              <a:rPr lang="ko-KR" altLang="en-US" u="sng" dirty="0">
                <a:solidFill>
                  <a:schemeClr val="tx1"/>
                </a:solidFill>
              </a:rPr>
              <a:t>비밀번호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만 입력한다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비회원은 추가로 휴대폰 번호를 입력할 수 있으며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NULL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값이 들어올 수도 있기 때문에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BCNF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정규화 과정에 문제가 되지 않습니다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비회원은 온라인 구매와 오프라인 구매만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비회원 온라인 구매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비회원 오프라인 구매 테이블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도서 대출은 불가능 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대출은 회원만이 가능합니다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 오프라인 대출 테이블이 존재합니다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endParaRPr lang="ko-KR" altLang="ko-KR" sz="1200" dirty="0">
              <a:solidFill>
                <a:schemeClr val="tx1"/>
              </a:solidFill>
              <a:latin typeface="+mn-ea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8886-B565-470A-87F0-4A6EFE9CAFEA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94D319-C3B0-493C-843A-DBEB02CBFA0E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(2/11)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596C0C-6B63-49EE-A3A2-78C4623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432" y="4972469"/>
            <a:ext cx="3449642" cy="15535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C74A64-04A4-480E-BEB2-AC0322F54120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56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251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148733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도서명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장르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작가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출판사 등 정보를 입력해야만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도서의 재고량은 온라인과 오프라인이 다르며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지점마다 상이하다</a:t>
            </a:r>
            <a:r>
              <a:rPr lang="en-US" altLang="ko-KR" dirty="0">
                <a:solidFill>
                  <a:schemeClr val="tx1"/>
                </a:solidFill>
              </a:rPr>
              <a:t>.	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도서의 재고량이 없을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도서 재고의 관리가 지점마다 운영되는 방식이기 때문에 각 지점별 재고는 랜덤입니다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/>
              </a:solidFill>
              <a:latin typeface="+mn-ea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67D2E1-B4B3-4FEE-879D-8015795CFBD7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E98192-36F5-45D3-BBCF-33A4D0192A74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(3/11)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95E1C2-2110-4636-97C5-34903239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861047"/>
            <a:ext cx="7239000" cy="2405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065D3-B034-42DE-B2EB-FCA5179E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5231027"/>
            <a:ext cx="3096342" cy="10044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05DF09-0C03-46FD-BF82-954BDC0F4F36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5576" y="1450134"/>
            <a:ext cx="7560840" cy="477401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 구매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도서 구매는 온라인과 오프라인으로 구별된다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 온라인 구매 테이블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 오프라인 구매 테이블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온라인과 오프라인의 책 재고는 별도로 관리한다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도서의 검색은 도서명과 작가를 이용해 검색한다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회원은 한 번의 구매로 여러 책을 구매할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주소는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곳만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창</a:t>
            </a:r>
            <a:r>
              <a:rPr lang="ko-KR" altLang="ko-KR" dirty="0">
                <a:solidFill>
                  <a:schemeClr val="tx1"/>
                </a:solidFill>
              </a:rPr>
              <a:t>고와 지점 모두 지점 테이블에서 관리하며</a:t>
            </a:r>
            <a:r>
              <a:rPr lang="en-US" altLang="ko-KR" dirty="0">
                <a:solidFill>
                  <a:schemeClr val="tx1"/>
                </a:solidFill>
              </a:rPr>
              <a:t>, ‘</a:t>
            </a:r>
            <a:r>
              <a:rPr lang="ko-KR" altLang="ko-KR" dirty="0">
                <a:solidFill>
                  <a:schemeClr val="tx1"/>
                </a:solidFill>
              </a:rPr>
              <a:t>지점</a:t>
            </a:r>
            <a:r>
              <a:rPr lang="en-US" altLang="ko-KR" dirty="0">
                <a:solidFill>
                  <a:schemeClr val="tx1"/>
                </a:solidFill>
              </a:rPr>
              <a:t>ID’</a:t>
            </a:r>
            <a:r>
              <a:rPr lang="ko-KR" altLang="ko-KR" dirty="0">
                <a:solidFill>
                  <a:schemeClr val="tx1"/>
                </a:solidFill>
              </a:rPr>
              <a:t>을 통해 창고와 </a:t>
            </a:r>
            <a:endParaRPr lang="en-US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지점을 구별한다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수많은 지점 테이블 속의 지점들 중 창고가 존재합니다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/>
              </a:solidFill>
              <a:latin typeface="+mn-ea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6B2204-B807-440C-8983-0053E9BE6F29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D30060-9759-49EF-85E3-DE0FD69AD285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(4/11)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88FBD-6C14-41C8-851E-43C09E1FCA3C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BF88E3B-F18E-4A3B-AB91-564086AF7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065" y="4976103"/>
            <a:ext cx="3562399" cy="13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0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5576" y="1546419"/>
            <a:ext cx="7560840" cy="503989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온라인 구매의 경우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창고에서 재고를 관리하고 오프라인 구매는 각</a:t>
            </a:r>
            <a:endParaRPr lang="en-US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지점에서 관리한다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RDB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상에서 온라인 구매의 지점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는 창고가 되고 오프라인 구매의 경우에는 지점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상이합니다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온라인 구매의 경우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창고에서 직접 배송을 실시합니다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solidFill>
                  <a:schemeClr val="tx1"/>
                </a:solidFill>
              </a:rPr>
              <a:t>온라인 구매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도서 구매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반드시 주소를 입력해야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 온라인 구매 테이블에 따로 주소속성이 있습니다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온라인 도서 구매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창고에서 직접 배송한다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창고에서 직접 배송하는 시스템으로 특정 지점을 거치지 않습니다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오프라인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구매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</a:rPr>
              <a:t>     오프라인 도서 재고는 지점마다 상이하다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오프라인 도서 재고는 각각의 지점이 관리합니다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</a:rPr>
              <a:t>     배송이 불가하다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ko-KR" sz="28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7C25D-308A-4C57-84C2-F1384963ABEF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8D33CA-07A1-47BF-B900-A08BDF88AE0C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5576" y="1511100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E-Book</a:t>
            </a:r>
            <a:endParaRPr lang="ko-KR" altLang="en-US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한 전자 도서 당 책갈피는 여러 개 존재할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단말기는 최대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ko-KR" dirty="0">
                <a:solidFill>
                  <a:schemeClr val="tx1"/>
                </a:solidFill>
              </a:rPr>
              <a:t>개까지 등록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단말기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가 기본키가 되어 각각의 회원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에 단말기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 2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개가 등록됩니다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회원은 여러 권의 전자 도서를 보유할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ERD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상에서 회원테이블과 회원 전자책 구매 테이블의 관계는 일대다 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endParaRPr lang="ko-KR" altLang="ko-KR" sz="1200" dirty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온라인 구매만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말그대로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전자책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이라는 시스템임으로 오프라인 상에서는 판매하지 않습니다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평생 소장도 가능하고 대여도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대여기간에 따라 가격이 상이할 수 있다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F5F5AF-AB9B-4E5A-9125-A0E5E391171E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D8DCE5-B0D8-49CD-B38A-CF79206BEFCC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(5/11)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237BF-1B42-4464-8C91-F3C809086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5119774"/>
            <a:ext cx="2285809" cy="11407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8549FB-B14E-4F9C-98E8-8A610FC064A0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3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49905" y="144242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회원에 한해서 판매자 등록이 가능하다</a:t>
            </a:r>
            <a:endParaRPr lang="en-US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판매자 테이블은 회원 테이블의 상속을 받습니다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판매자는 판매자 </a:t>
            </a:r>
            <a:r>
              <a:rPr lang="en-US" altLang="ko-KR" dirty="0">
                <a:solidFill>
                  <a:schemeClr val="tx1"/>
                </a:solidFill>
              </a:rPr>
              <a:t>ID</a:t>
            </a:r>
            <a:r>
              <a:rPr lang="ko-KR" altLang="ko-KR" dirty="0">
                <a:solidFill>
                  <a:schemeClr val="tx1"/>
                </a:solidFill>
              </a:rPr>
              <a:t>를 부여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받는다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판매자는 여러 권의 책을 등록</a:t>
            </a:r>
            <a:r>
              <a:rPr lang="ko-KR" altLang="en-US" dirty="0">
                <a:solidFill>
                  <a:schemeClr val="tx1"/>
                </a:solidFill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중고 도서의 판매자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는 판매자 테이블을 참조합니다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판매자는 하나의 신뢰 등급을 가진다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판매자 테이블의 판매자 등급 속성에 관한 내용입니다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BE547-8EA4-46D6-9B9A-2632A2B142E6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6C2F92-8D82-435A-8EC4-BF8C82989ADF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(6/11)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773DD1-D4D6-473F-8DC5-96907543DF37}"/>
              </a:ext>
            </a:extLst>
          </p:cNvPr>
          <p:cNvGrpSpPr/>
          <p:nvPr/>
        </p:nvGrpSpPr>
        <p:grpSpPr>
          <a:xfrm>
            <a:off x="3127682" y="4579077"/>
            <a:ext cx="5681448" cy="1879329"/>
            <a:chOff x="1662112" y="4293096"/>
            <a:chExt cx="5974494" cy="22337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51E95A4-D788-4980-8F6C-3FDFE9F7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112" y="4293096"/>
              <a:ext cx="5385076" cy="4241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E79818-D3DB-4FFE-93EC-3AB7EF52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112" y="4681924"/>
              <a:ext cx="5974494" cy="184495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A974F8E-9C34-4273-BA24-B483587DB5E6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1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434262"/>
            <a:ext cx="7560840" cy="480305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 판매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판매자에 한해서 중고 도서 등록이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판매자가 직접 중고 도서를 등록합니다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하나의 중고 도서는 하나의 품질 등급을 받는다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중고도서 테이블의 중고도서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는 등록된 한 권의 중고도서에게 부여된 </a:t>
            </a:r>
            <a:r>
              <a:rPr lang="ko-KR" altLang="ko-KR" sz="1200" dirty="0" err="1">
                <a:solidFill>
                  <a:schemeClr val="tx1"/>
                </a:solidFill>
                <a:latin typeface="+mn-ea"/>
              </a:rPr>
              <a:t>고유값입니다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한 판매자는 동일한 이름을 가진 도서를 여러 번 등록할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재고 개념이 없으며 한 권의 책이 고유한 중고도서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를 부여 받습니다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한 판매자의 등록 도서 개수에 제한이 없다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재고 개념이 없으며 한 권의 책이 고유한 중고도서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를 부여 받습니다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중고 도서 등록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품질 등급과 가격 등 정보를 입력한</a:t>
            </a:r>
            <a:r>
              <a:rPr lang="ko-KR" altLang="en-US" dirty="0">
                <a:solidFill>
                  <a:schemeClr val="tx1"/>
                </a:solidFill>
              </a:rPr>
              <a:t>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중고도서 테이블의 가격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등급 속성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F29B07-0738-4DED-9086-39218E8698AA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8EA647-EF63-413E-BB7C-E50D4E099266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(7/11)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CF3C6-ACAC-48F0-8EC7-1071AA59CFC4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8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8" name="오각형 7"/>
          <p:cNvSpPr/>
          <p:nvPr/>
        </p:nvSpPr>
        <p:spPr>
          <a:xfrm>
            <a:off x="398462" y="2132795"/>
            <a:ext cx="8062958" cy="326501"/>
          </a:xfrm>
          <a:prstGeom prst="homePlate">
            <a:avLst>
              <a:gd name="adj" fmla="val 50000"/>
            </a:avLst>
          </a:prstGeom>
          <a:solidFill>
            <a:srgbClr val="4F81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4586" y="1916832"/>
            <a:ext cx="658824" cy="658824"/>
          </a:xfrm>
          <a:prstGeom prst="ellipse">
            <a:avLst/>
          </a:prstGeom>
          <a:ln w="38100">
            <a:solidFill>
              <a:srgbClr val="4F81B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9388" y="2051204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01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0587" y="2079129"/>
            <a:ext cx="410288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 Black"/>
                <a:ea typeface="HY견고딕"/>
                <a:cs typeface="Arial"/>
              </a:rPr>
              <a:t>응용 분야 및 기능</a:t>
            </a:r>
          </a:p>
        </p:txBody>
      </p:sp>
      <p:sp>
        <p:nvSpPr>
          <p:cNvPr id="17" name="오각형 16"/>
          <p:cNvSpPr/>
          <p:nvPr/>
        </p:nvSpPr>
        <p:spPr>
          <a:xfrm>
            <a:off x="398462" y="3070479"/>
            <a:ext cx="8062958" cy="318518"/>
          </a:xfrm>
          <a:prstGeom prst="homePlate">
            <a:avLst>
              <a:gd name="adj" fmla="val 50000"/>
            </a:avLst>
          </a:prstGeom>
          <a:solidFill>
            <a:srgbClr val="22558C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644586" y="2854515"/>
            <a:ext cx="658824" cy="658824"/>
          </a:xfrm>
          <a:prstGeom prst="ellipse">
            <a:avLst/>
          </a:prstGeom>
          <a:ln w="38100">
            <a:solidFill>
              <a:srgbClr val="22558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9388" y="2988887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02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50586" y="3016812"/>
            <a:ext cx="691083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요건분석</a:t>
            </a:r>
            <a:endParaRPr lang="en-US" altLang="ko-KR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Arial Black"/>
              <a:ea typeface="HY견고딕"/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A16805-CF90-45FC-8E02-9FF366733683}"/>
              </a:ext>
            </a:extLst>
          </p:cNvPr>
          <p:cNvGrpSpPr/>
          <p:nvPr/>
        </p:nvGrpSpPr>
        <p:grpSpPr>
          <a:xfrm>
            <a:off x="411052" y="3764711"/>
            <a:ext cx="8050368" cy="658824"/>
            <a:chOff x="411052" y="4000715"/>
            <a:chExt cx="8050368" cy="658824"/>
          </a:xfrm>
        </p:grpSpPr>
        <p:sp>
          <p:nvSpPr>
            <p:cNvPr id="21" name="오각형 20"/>
            <p:cNvSpPr/>
            <p:nvPr/>
          </p:nvSpPr>
          <p:spPr>
            <a:xfrm>
              <a:off x="411052" y="4216240"/>
              <a:ext cx="8050368" cy="332420"/>
            </a:xfrm>
            <a:prstGeom prst="homePlate">
              <a:avLst>
                <a:gd name="adj" fmla="val 50000"/>
              </a:avLst>
            </a:prstGeom>
            <a:solidFill>
              <a:srgbClr val="0E3C70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586" y="4000715"/>
              <a:ext cx="658824" cy="658824"/>
            </a:xfrm>
            <a:prstGeom prst="ellipse">
              <a:avLst/>
            </a:prstGeom>
            <a:ln w="38100">
              <a:solidFill>
                <a:srgbClr val="0E3C7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09388" y="4135087"/>
              <a:ext cx="551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  <a:ea typeface="HY견고딕"/>
                  <a:cs typeface="Arial"/>
                </a:rPr>
                <a:t>03</a:t>
              </a:r>
              <a:endParaRPr lang="ko-KR" altLang="en-US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50586" y="4163012"/>
              <a:ext cx="6345727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ERD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/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RDB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</a:p>
          </p:txBody>
        </p:sp>
      </p:grpSp>
      <p:sp>
        <p:nvSpPr>
          <p:cNvPr id="25" name="오각형 24"/>
          <p:cNvSpPr/>
          <p:nvPr/>
        </p:nvSpPr>
        <p:spPr>
          <a:xfrm>
            <a:off x="398461" y="4910375"/>
            <a:ext cx="8062959" cy="318519"/>
          </a:xfrm>
          <a:prstGeom prst="homePlate">
            <a:avLst>
              <a:gd name="adj" fmla="val 50000"/>
            </a:avLst>
          </a:prstGeom>
          <a:solidFill>
            <a:srgbClr val="012245"/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44586" y="4694412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9388" y="4828784"/>
            <a:ext cx="551007" cy="38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04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235" y="1074794"/>
            <a:ext cx="4968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/>
            </a:pPr>
            <a:r>
              <a:rPr lang="en-US" altLang="ko-KR" sz="3200" b="1" i="1" kern="0" dirty="0">
                <a:solidFill>
                  <a:srgbClr val="C00000"/>
                </a:solidFill>
                <a:latin typeface="Arial Black" panose="020B0A04020102020204" pitchFamily="34" charset="0"/>
                <a:ea typeface="Adobe 고딕 Std B"/>
                <a:cs typeface="Arial"/>
              </a:rPr>
              <a:t>Contents</a:t>
            </a:r>
            <a:endParaRPr lang="ko-KR" altLang="en-US" sz="3200" b="1" i="1" kern="0" dirty="0">
              <a:solidFill>
                <a:srgbClr val="C00000"/>
              </a:solidFill>
              <a:latin typeface="Arial Black" panose="020B0A04020102020204" pitchFamily="34" charset="0"/>
              <a:ea typeface="Adobe 고딕 Std B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8641" y="4881118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정규화 </a:t>
            </a: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(BCNF)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Arial Black"/>
              <a:ea typeface="HY견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D07BF8-AF3E-4EB4-BEB2-511615C5D1C6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31" name="오각형 24">
            <a:extLst>
              <a:ext uri="{FF2B5EF4-FFF2-40B4-BE49-F238E27FC236}">
                <a16:creationId xmlns:a16="http://schemas.microsoft.com/office/drawing/2014/main" id="{604837B4-89CE-44FE-B5DA-3EB2BF272B01}"/>
              </a:ext>
            </a:extLst>
          </p:cNvPr>
          <p:cNvSpPr/>
          <p:nvPr/>
        </p:nvSpPr>
        <p:spPr>
          <a:xfrm>
            <a:off x="397473" y="5774471"/>
            <a:ext cx="8062959" cy="318519"/>
          </a:xfrm>
          <a:prstGeom prst="homePlate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7A814E2-3C83-4AA1-BEEC-DFF2160523E6}"/>
              </a:ext>
            </a:extLst>
          </p:cNvPr>
          <p:cNvSpPr/>
          <p:nvPr/>
        </p:nvSpPr>
        <p:spPr>
          <a:xfrm>
            <a:off x="643598" y="5558508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6DBB3F-895D-41AA-9A7F-14636E6EBA8B}"/>
              </a:ext>
            </a:extLst>
          </p:cNvPr>
          <p:cNvSpPr/>
          <p:nvPr/>
        </p:nvSpPr>
        <p:spPr>
          <a:xfrm>
            <a:off x="708400" y="5692880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05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16863-C56D-4932-8938-C733544642FF}"/>
              </a:ext>
            </a:extLst>
          </p:cNvPr>
          <p:cNvSpPr txBox="1"/>
          <p:nvPr/>
        </p:nvSpPr>
        <p:spPr>
          <a:xfrm>
            <a:off x="1537653" y="5745214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DB </a:t>
            </a: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생성 </a:t>
            </a: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/ SQL </a:t>
            </a: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6DEAB1-D96B-4755-8457-79189E0420C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1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5576" y="1519718"/>
            <a:ext cx="7560840" cy="442956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 대출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도서 대출은 오프라인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지점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에서만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온라인 도서대출인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E-book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시스템과 별도로 구현했습니다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 오프라인 대출 테이블의 지점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속성은 대출받은 지점을 나타냅니다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한 사람당 여러 권의 도서 대출이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회원 테이블과 다대일 관계를 맺습니다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대출 가능 도서의 재고는 지점마다 상이하며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새 책과 별도로 재고를</a:t>
            </a:r>
            <a:endParaRPr lang="en-US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관리한다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하나의 도서는 여러 권 존재한다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대출 기한 연체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연체료가 부과된다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대출한 도서 정보는 회원 페이지에서 확인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4646CE-E48C-41E1-B433-5C02F1DA269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4DB2D-742A-4B6F-8EE8-62B6E8C56D89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(8/11)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15650-BE88-4C60-B68A-21BC4835C671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34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5576" y="1513617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오프라인 구매가 진행되는 곳이다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창고는 제외합니다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지점레코드에 속해 있는 하나의 창고는 온라인 배송만을 실시합니다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한 지점 당 여러 명의 직원을 보유한다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직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원테이블과 일대다의 관계를 맺습니다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각 지점 별로 보유한 책 재고는 다르다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보유 책 재고 소진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창고로부터 제공받는다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E812B-5F4C-4AC7-9A7D-85740D8B0230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C18867-C4D1-4943-AFC6-F96BC9C205CB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(9/11)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AA436-039E-411E-A1BC-D3B3C931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34" y="4452545"/>
            <a:ext cx="3808589" cy="20583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F9B6AF-1235-4D5D-816B-08F01BFA0427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8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5576" y="1450134"/>
            <a:ext cx="7560840" cy="471517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한 직원 당 하나의 지점에서 일한다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직원 테이블에서 지점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를 참조합니다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직원은 별도로 직원가입을 실시해야 하며 아이디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ko-KR" altLang="en-US" dirty="0">
                <a:solidFill>
                  <a:schemeClr val="tx1"/>
                </a:solidFill>
              </a:rPr>
              <a:t>주소를 입력해야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직원가입을 하며 기입한 아이디는 </a:t>
            </a:r>
            <a:r>
              <a:rPr lang="ko-KR" altLang="ko-KR" sz="1200" dirty="0" err="1">
                <a:solidFill>
                  <a:schemeClr val="tx1"/>
                </a:solidFill>
                <a:latin typeface="+mn-ea"/>
              </a:rPr>
              <a:t>기본키인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 직원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가 됩니다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핸드폰과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E-mail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Null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값이 될 수 있으므로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BCNF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정규화 과정에 영향을 미치지 않습니다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직원은 회원이 아닐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직원가입과 회원가입이 별도로 존재합니다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한 명의 직원은 하나의 업무 담당을 받는다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ko-KR" sz="1200" dirty="0">
                <a:solidFill>
                  <a:schemeClr val="tx1"/>
                </a:solidFill>
              </a:rPr>
              <a:t>청소부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>
                <a:solidFill>
                  <a:schemeClr val="tx1"/>
                </a:solidFill>
              </a:rPr>
              <a:t>판매원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>
                <a:solidFill>
                  <a:schemeClr val="tx1"/>
                </a:solidFill>
              </a:rPr>
              <a:t>상담원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>
                <a:solidFill>
                  <a:schemeClr val="tx1"/>
                </a:solidFill>
              </a:rPr>
              <a:t>매니저 등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업무 담당에 의해 온라인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ko-KR" dirty="0">
                <a:solidFill>
                  <a:schemeClr val="tx1"/>
                </a:solidFill>
              </a:rPr>
              <a:t>오프라인이 구별될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창고에서 근무하는 직원은 온라인 업무에 관련됩니다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04BAB7-578D-47D5-A5CE-F72D76873A6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73E2CB-8914-403C-A270-B453BABBFF68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(10/11)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E0B7D-814E-49B2-B59B-32428CCC2BA2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5576" y="144944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사은품</a:t>
            </a:r>
          </a:p>
          <a:p>
            <a:pPr lvl="0">
              <a:lnSpc>
                <a:spcPct val="150000"/>
              </a:lnSpc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온라인 구매에서만 사은품 선택이 가능하다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일정 금액 이상 주문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선택 사항으로 사은품을 증정한다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도서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_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사은품 테이블에 특정 도서와 특정 사은품은 연결되어 있습니다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각 사은품 별로 재고가 다르다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은품 테이블의 재고량 속성이 있습니다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특정 사은품은 특정 도서에만 해당될 수 있고 아닐 수도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- ERD</a:t>
            </a:r>
            <a:r>
              <a:rPr lang="ko-KR" altLang="ko-KR" sz="1200" dirty="0">
                <a:solidFill>
                  <a:schemeClr val="tx1"/>
                </a:solidFill>
                <a:latin typeface="+mn-ea"/>
              </a:rPr>
              <a:t>의 사은품 테이블과 도서 테이블은 다대다 관계를 맺습니다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요건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요건분석</a:t>
            </a:r>
            <a:r>
              <a:rPr lang="en-US" altLang="ko-KR" sz="1600" dirty="0">
                <a:solidFill>
                  <a:schemeClr val="tx1"/>
                </a:solidFill>
              </a:rPr>
              <a:t>(11/11)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9F27F-9D60-449E-B17A-C03B35BC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725144"/>
            <a:ext cx="6156176" cy="17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4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8" name="오각형 7"/>
          <p:cNvSpPr/>
          <p:nvPr/>
        </p:nvSpPr>
        <p:spPr>
          <a:xfrm>
            <a:off x="398462" y="2132795"/>
            <a:ext cx="8062958" cy="326501"/>
          </a:xfrm>
          <a:prstGeom prst="homePlate">
            <a:avLst>
              <a:gd name="adj" fmla="val 50000"/>
            </a:avLst>
          </a:prstGeom>
          <a:solidFill>
            <a:srgbClr val="4F81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4586" y="1916832"/>
            <a:ext cx="658824" cy="658824"/>
          </a:xfrm>
          <a:prstGeom prst="ellipse">
            <a:avLst/>
          </a:prstGeom>
          <a:ln w="38100">
            <a:solidFill>
              <a:srgbClr val="4F81B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9388" y="2051204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01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0587" y="2079129"/>
            <a:ext cx="410288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응용 분야 및 기능</a:t>
            </a:r>
          </a:p>
        </p:txBody>
      </p:sp>
      <p:sp>
        <p:nvSpPr>
          <p:cNvPr id="17" name="오각형 16"/>
          <p:cNvSpPr/>
          <p:nvPr/>
        </p:nvSpPr>
        <p:spPr>
          <a:xfrm>
            <a:off x="398462" y="3070479"/>
            <a:ext cx="8062958" cy="318518"/>
          </a:xfrm>
          <a:prstGeom prst="homePlate">
            <a:avLst>
              <a:gd name="adj" fmla="val 50000"/>
            </a:avLst>
          </a:prstGeom>
          <a:solidFill>
            <a:srgbClr val="22558C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644586" y="2854515"/>
            <a:ext cx="658824" cy="658824"/>
          </a:xfrm>
          <a:prstGeom prst="ellipse">
            <a:avLst/>
          </a:prstGeom>
          <a:ln w="38100">
            <a:solidFill>
              <a:srgbClr val="22558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9388" y="2988887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02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50586" y="3016812"/>
            <a:ext cx="691083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요건분석</a:t>
            </a:r>
            <a:endParaRPr lang="en-US" altLang="ko-KR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Arial Black"/>
              <a:ea typeface="HY견고딕"/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A16805-CF90-45FC-8E02-9FF366733683}"/>
              </a:ext>
            </a:extLst>
          </p:cNvPr>
          <p:cNvGrpSpPr/>
          <p:nvPr/>
        </p:nvGrpSpPr>
        <p:grpSpPr>
          <a:xfrm>
            <a:off x="411052" y="3764711"/>
            <a:ext cx="8050368" cy="658824"/>
            <a:chOff x="411052" y="4000715"/>
            <a:chExt cx="8050368" cy="658824"/>
          </a:xfrm>
        </p:grpSpPr>
        <p:sp>
          <p:nvSpPr>
            <p:cNvPr id="21" name="오각형 20"/>
            <p:cNvSpPr/>
            <p:nvPr/>
          </p:nvSpPr>
          <p:spPr>
            <a:xfrm>
              <a:off x="411052" y="4216240"/>
              <a:ext cx="8050368" cy="332420"/>
            </a:xfrm>
            <a:prstGeom prst="homePlate">
              <a:avLst>
                <a:gd name="adj" fmla="val 50000"/>
              </a:avLst>
            </a:prstGeom>
            <a:solidFill>
              <a:srgbClr val="0E3C70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586" y="4000715"/>
              <a:ext cx="658824" cy="658824"/>
            </a:xfrm>
            <a:prstGeom prst="ellipse">
              <a:avLst/>
            </a:prstGeom>
            <a:ln w="38100">
              <a:solidFill>
                <a:srgbClr val="0E3C7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09388" y="4135087"/>
              <a:ext cx="551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  <a:ea typeface="HY견고딕"/>
                  <a:cs typeface="Arial"/>
                </a:rPr>
                <a:t>03</a:t>
              </a:r>
              <a:endParaRPr lang="ko-KR" altLang="en-US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50586" y="4163012"/>
              <a:ext cx="6345727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ko-KR" sz="2000" b="1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Arial Black"/>
                  <a:ea typeface="HY견고딕"/>
                  <a:cs typeface="Arial"/>
                </a:rPr>
                <a:t>ERD</a:t>
              </a:r>
              <a:r>
                <a:rPr lang="ko-KR" altLang="en-US" sz="2000" b="1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b="1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Arial Black"/>
                  <a:ea typeface="HY견고딕"/>
                  <a:cs typeface="Arial"/>
                </a:rPr>
                <a:t>/</a:t>
              </a:r>
              <a:r>
                <a:rPr lang="ko-KR" altLang="en-US" sz="2000" b="1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b="1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Arial Black"/>
                  <a:ea typeface="HY견고딕"/>
                  <a:cs typeface="Arial"/>
                </a:rPr>
                <a:t>RDB</a:t>
              </a:r>
              <a:r>
                <a:rPr lang="ko-KR" altLang="en-US" sz="2000" b="1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Arial Black"/>
                  <a:ea typeface="HY견고딕"/>
                  <a:cs typeface="Arial"/>
                </a:rPr>
                <a:t> </a:t>
              </a:r>
            </a:p>
          </p:txBody>
        </p:sp>
      </p:grpSp>
      <p:sp>
        <p:nvSpPr>
          <p:cNvPr id="25" name="오각형 24"/>
          <p:cNvSpPr/>
          <p:nvPr/>
        </p:nvSpPr>
        <p:spPr>
          <a:xfrm>
            <a:off x="398461" y="4910375"/>
            <a:ext cx="8062959" cy="318519"/>
          </a:xfrm>
          <a:prstGeom prst="homePlate">
            <a:avLst>
              <a:gd name="adj" fmla="val 50000"/>
            </a:avLst>
          </a:prstGeom>
          <a:solidFill>
            <a:srgbClr val="012245"/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44586" y="4694412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9388" y="4828784"/>
            <a:ext cx="551007" cy="38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04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235" y="1074794"/>
            <a:ext cx="4968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/>
            </a:pPr>
            <a:r>
              <a:rPr lang="en-US" altLang="ko-KR" sz="3200" b="1" i="1" kern="0" dirty="0">
                <a:solidFill>
                  <a:srgbClr val="C00000"/>
                </a:solidFill>
                <a:latin typeface="Arial Black" panose="020B0A04020102020204" pitchFamily="34" charset="0"/>
                <a:ea typeface="Adobe 고딕 Std B"/>
                <a:cs typeface="Arial"/>
              </a:rPr>
              <a:t>Contents</a:t>
            </a:r>
            <a:endParaRPr lang="ko-KR" altLang="en-US" sz="3200" b="1" i="1" kern="0" dirty="0">
              <a:solidFill>
                <a:srgbClr val="C00000"/>
              </a:solidFill>
              <a:latin typeface="Arial Black" panose="020B0A04020102020204" pitchFamily="34" charset="0"/>
              <a:ea typeface="Adobe 고딕 Std B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8641" y="4881118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정규화 </a:t>
            </a: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(BCNF)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Arial Black"/>
              <a:ea typeface="HY견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D07BF8-AF3E-4EB4-BEB2-511615C5D1C6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31" name="오각형 24">
            <a:extLst>
              <a:ext uri="{FF2B5EF4-FFF2-40B4-BE49-F238E27FC236}">
                <a16:creationId xmlns:a16="http://schemas.microsoft.com/office/drawing/2014/main" id="{604837B4-89CE-44FE-B5DA-3EB2BF272B01}"/>
              </a:ext>
            </a:extLst>
          </p:cNvPr>
          <p:cNvSpPr/>
          <p:nvPr/>
        </p:nvSpPr>
        <p:spPr>
          <a:xfrm>
            <a:off x="397473" y="5774471"/>
            <a:ext cx="8062959" cy="318519"/>
          </a:xfrm>
          <a:prstGeom prst="homePlate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7A814E2-3C83-4AA1-BEEC-DFF2160523E6}"/>
              </a:ext>
            </a:extLst>
          </p:cNvPr>
          <p:cNvSpPr/>
          <p:nvPr/>
        </p:nvSpPr>
        <p:spPr>
          <a:xfrm>
            <a:off x="643598" y="5558508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6DBB3F-895D-41AA-9A7F-14636E6EBA8B}"/>
              </a:ext>
            </a:extLst>
          </p:cNvPr>
          <p:cNvSpPr/>
          <p:nvPr/>
        </p:nvSpPr>
        <p:spPr>
          <a:xfrm>
            <a:off x="708400" y="5692880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05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16863-C56D-4932-8938-C733544642FF}"/>
              </a:ext>
            </a:extLst>
          </p:cNvPr>
          <p:cNvSpPr txBox="1"/>
          <p:nvPr/>
        </p:nvSpPr>
        <p:spPr>
          <a:xfrm>
            <a:off x="1537653" y="5745214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DB </a:t>
            </a: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생성 </a:t>
            </a: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/ SQL </a:t>
            </a: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6DEAB1-D96B-4755-8457-79189E0420C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3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3EAEE00-D218-4998-B24D-C7386FCA7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9656"/>
            <a:ext cx="8640959" cy="597666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5CDBA0-B9EE-4B33-A540-CFCD44AF013E}"/>
              </a:ext>
            </a:extLst>
          </p:cNvPr>
          <p:cNvSpPr/>
          <p:nvPr/>
        </p:nvSpPr>
        <p:spPr>
          <a:xfrm>
            <a:off x="683568" y="692696"/>
            <a:ext cx="1512168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ERD1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AA7A2-882E-47A2-9C70-9C092093E02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8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5DB9C0B-F880-4D7A-A693-06BCD119D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9654"/>
            <a:ext cx="8640960" cy="597666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5CDBA0-B9EE-4B33-A540-CFCD44AF013E}"/>
              </a:ext>
            </a:extLst>
          </p:cNvPr>
          <p:cNvSpPr/>
          <p:nvPr/>
        </p:nvSpPr>
        <p:spPr>
          <a:xfrm>
            <a:off x="683568" y="692696"/>
            <a:ext cx="1512168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ERD2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AA7A2-882E-47A2-9C70-9C092093E02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5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A9AE7D5-A6B9-4347-9769-669AF558D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9654"/>
            <a:ext cx="8640960" cy="597666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5CDBA0-B9EE-4B33-A540-CFCD44AF013E}"/>
              </a:ext>
            </a:extLst>
          </p:cNvPr>
          <p:cNvSpPr/>
          <p:nvPr/>
        </p:nvSpPr>
        <p:spPr>
          <a:xfrm>
            <a:off x="683568" y="692696"/>
            <a:ext cx="1512168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AA7A2-882E-47A2-9C70-9C092093E02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6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1560" y="1484784"/>
            <a:ext cx="4152624" cy="25712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E-book &amp;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단말기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1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단말기 테이블에 회원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전자책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전자책 구매 테이블에 회원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539552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→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 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3275856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ERD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RDB(1/9)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F9FB28-E386-4692-B584-1ED550859F04}"/>
              </a:ext>
            </a:extLst>
          </p:cNvPr>
          <p:cNvSpPr/>
          <p:nvPr/>
        </p:nvSpPr>
        <p:spPr>
          <a:xfrm>
            <a:off x="4499992" y="1988840"/>
            <a:ext cx="4152624" cy="165355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E-Book 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전자책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전자책 구매 테이블에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E-Book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70C06-C54A-4FDE-8514-7BD10819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7" y="3756933"/>
            <a:ext cx="3785233" cy="26066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C661B8-8F56-4C0D-9227-B8F71401A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07" y="3542515"/>
            <a:ext cx="3524250" cy="28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1560" y="1484784"/>
            <a:ext cx="4152624" cy="25712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직원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지점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1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직원 테이블에 지점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539552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→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 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3275856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ERD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RDB(2/9)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75539A-0806-4559-9787-3BD3E14C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508686"/>
            <a:ext cx="904875" cy="48580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12F5EC-9925-4FD0-BEFA-310639F0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867" y="1508686"/>
            <a:ext cx="1447800" cy="48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A09547-B7E2-4559-B5E5-0BEA11CE94FA}"/>
              </a:ext>
            </a:extLst>
          </p:cNvPr>
          <p:cNvGrpSpPr/>
          <p:nvPr/>
        </p:nvGrpSpPr>
        <p:grpSpPr>
          <a:xfrm>
            <a:off x="899592" y="2054027"/>
            <a:ext cx="7488832" cy="3163995"/>
            <a:chOff x="899592" y="2054027"/>
            <a:chExt cx="7488832" cy="3163995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7DA328C-F80F-417A-B600-FA87216B6CC1}"/>
                </a:ext>
              </a:extLst>
            </p:cNvPr>
            <p:cNvSpPr/>
            <p:nvPr/>
          </p:nvSpPr>
          <p:spPr>
            <a:xfrm>
              <a:off x="899592" y="2054027"/>
              <a:ext cx="7488832" cy="713114"/>
            </a:xfrm>
            <a:custGeom>
              <a:avLst/>
              <a:gdLst>
                <a:gd name="connsiteX0" fmla="*/ 0 w 7488832"/>
                <a:gd name="connsiteY0" fmla="*/ 118855 h 713114"/>
                <a:gd name="connsiteX1" fmla="*/ 118855 w 7488832"/>
                <a:gd name="connsiteY1" fmla="*/ 0 h 713114"/>
                <a:gd name="connsiteX2" fmla="*/ 7369977 w 7488832"/>
                <a:gd name="connsiteY2" fmla="*/ 0 h 713114"/>
                <a:gd name="connsiteX3" fmla="*/ 7488832 w 7488832"/>
                <a:gd name="connsiteY3" fmla="*/ 118855 h 713114"/>
                <a:gd name="connsiteX4" fmla="*/ 7488832 w 7488832"/>
                <a:gd name="connsiteY4" fmla="*/ 594259 h 713114"/>
                <a:gd name="connsiteX5" fmla="*/ 7369977 w 7488832"/>
                <a:gd name="connsiteY5" fmla="*/ 713114 h 713114"/>
                <a:gd name="connsiteX6" fmla="*/ 118855 w 7488832"/>
                <a:gd name="connsiteY6" fmla="*/ 713114 h 713114"/>
                <a:gd name="connsiteX7" fmla="*/ 0 w 7488832"/>
                <a:gd name="connsiteY7" fmla="*/ 594259 h 713114"/>
                <a:gd name="connsiteX8" fmla="*/ 0 w 7488832"/>
                <a:gd name="connsiteY8" fmla="*/ 118855 h 7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8832" h="713114">
                  <a:moveTo>
                    <a:pt x="0" y="118855"/>
                  </a:moveTo>
                  <a:cubicBezTo>
                    <a:pt x="0" y="53213"/>
                    <a:pt x="53213" y="0"/>
                    <a:pt x="118855" y="0"/>
                  </a:cubicBezTo>
                  <a:lnTo>
                    <a:pt x="7369977" y="0"/>
                  </a:lnTo>
                  <a:cubicBezTo>
                    <a:pt x="7435619" y="0"/>
                    <a:pt x="7488832" y="53213"/>
                    <a:pt x="7488832" y="118855"/>
                  </a:cubicBezTo>
                  <a:lnTo>
                    <a:pt x="7488832" y="594259"/>
                  </a:lnTo>
                  <a:cubicBezTo>
                    <a:pt x="7488832" y="659901"/>
                    <a:pt x="7435619" y="713114"/>
                    <a:pt x="7369977" y="713114"/>
                  </a:cubicBezTo>
                  <a:lnTo>
                    <a:pt x="118855" y="713114"/>
                  </a:lnTo>
                  <a:cubicBezTo>
                    <a:pt x="53213" y="713114"/>
                    <a:pt x="0" y="659901"/>
                    <a:pt x="0" y="594259"/>
                  </a:cubicBezTo>
                  <a:lnTo>
                    <a:pt x="0" y="11885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441" tIns="122441" rIns="122441" bIns="122441" numCol="1" spcCol="1270" anchor="ctr" anchorCtr="0">
              <a:noAutofit/>
            </a:bodyPr>
            <a:lstStyle/>
            <a:p>
              <a:pPr marL="0" lvl="0" indent="0" algn="l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b="1" kern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조장</a:t>
              </a:r>
              <a:endParaRPr lang="ko-KR" altLang="en-US" sz="2300" kern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6476C6A-DACA-4932-8747-1419DAC91AF6}"/>
                </a:ext>
              </a:extLst>
            </p:cNvPr>
            <p:cNvSpPr/>
            <p:nvPr/>
          </p:nvSpPr>
          <p:spPr>
            <a:xfrm>
              <a:off x="899592" y="2767142"/>
              <a:ext cx="7488832" cy="428490"/>
            </a:xfrm>
            <a:custGeom>
              <a:avLst/>
              <a:gdLst>
                <a:gd name="connsiteX0" fmla="*/ 0 w 7488832"/>
                <a:gd name="connsiteY0" fmla="*/ 0 h 428490"/>
                <a:gd name="connsiteX1" fmla="*/ 7488832 w 7488832"/>
                <a:gd name="connsiteY1" fmla="*/ 0 h 428490"/>
                <a:gd name="connsiteX2" fmla="*/ 7488832 w 7488832"/>
                <a:gd name="connsiteY2" fmla="*/ 428490 h 428490"/>
                <a:gd name="connsiteX3" fmla="*/ 0 w 7488832"/>
                <a:gd name="connsiteY3" fmla="*/ 428490 h 428490"/>
                <a:gd name="connsiteX4" fmla="*/ 0 w 7488832"/>
                <a:gd name="connsiteY4" fmla="*/ 0 h 42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8832" h="428490">
                  <a:moveTo>
                    <a:pt x="0" y="0"/>
                  </a:moveTo>
                  <a:lnTo>
                    <a:pt x="7488832" y="0"/>
                  </a:lnTo>
                  <a:lnTo>
                    <a:pt x="7488832" y="428490"/>
                  </a:lnTo>
                  <a:lnTo>
                    <a:pt x="0" y="4284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7770" tIns="29210" rIns="163576" bIns="29210" numCol="1" spcCol="1270" anchor="t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altLang="ko-KR" sz="1800" kern="12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ko-KR" altLang="en-US" sz="1800" kern="1200" spc="-15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문규환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20154034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컴퓨터공학부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학년</a:t>
              </a:r>
              <a:endParaRPr lang="en-US" altLang="ko-KR" sz="1800" kern="12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1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r>
                <a:rPr lang="en-US" altLang="ko-KR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    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010-7631-0529, 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/>
                </a:rPr>
                <a:t>Copy.H13@gmail.com</a:t>
              </a:r>
              <a:endParaRPr lang="en-US" altLang="ko-KR" sz="1800" kern="12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7560F61-14E3-4A2D-AE9D-56C1B6620597}"/>
                </a:ext>
              </a:extLst>
            </p:cNvPr>
            <p:cNvSpPr/>
            <p:nvPr/>
          </p:nvSpPr>
          <p:spPr>
            <a:xfrm>
              <a:off x="899592" y="3940022"/>
              <a:ext cx="7488832" cy="713114"/>
            </a:xfrm>
            <a:custGeom>
              <a:avLst/>
              <a:gdLst>
                <a:gd name="connsiteX0" fmla="*/ 0 w 7488832"/>
                <a:gd name="connsiteY0" fmla="*/ 118855 h 713114"/>
                <a:gd name="connsiteX1" fmla="*/ 118855 w 7488832"/>
                <a:gd name="connsiteY1" fmla="*/ 0 h 713114"/>
                <a:gd name="connsiteX2" fmla="*/ 7369977 w 7488832"/>
                <a:gd name="connsiteY2" fmla="*/ 0 h 713114"/>
                <a:gd name="connsiteX3" fmla="*/ 7488832 w 7488832"/>
                <a:gd name="connsiteY3" fmla="*/ 118855 h 713114"/>
                <a:gd name="connsiteX4" fmla="*/ 7488832 w 7488832"/>
                <a:gd name="connsiteY4" fmla="*/ 594259 h 713114"/>
                <a:gd name="connsiteX5" fmla="*/ 7369977 w 7488832"/>
                <a:gd name="connsiteY5" fmla="*/ 713114 h 713114"/>
                <a:gd name="connsiteX6" fmla="*/ 118855 w 7488832"/>
                <a:gd name="connsiteY6" fmla="*/ 713114 h 713114"/>
                <a:gd name="connsiteX7" fmla="*/ 0 w 7488832"/>
                <a:gd name="connsiteY7" fmla="*/ 594259 h 713114"/>
                <a:gd name="connsiteX8" fmla="*/ 0 w 7488832"/>
                <a:gd name="connsiteY8" fmla="*/ 118855 h 7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8832" h="713114">
                  <a:moveTo>
                    <a:pt x="0" y="118855"/>
                  </a:moveTo>
                  <a:cubicBezTo>
                    <a:pt x="0" y="53213"/>
                    <a:pt x="53213" y="0"/>
                    <a:pt x="118855" y="0"/>
                  </a:cubicBezTo>
                  <a:lnTo>
                    <a:pt x="7369977" y="0"/>
                  </a:lnTo>
                  <a:cubicBezTo>
                    <a:pt x="7435619" y="0"/>
                    <a:pt x="7488832" y="53213"/>
                    <a:pt x="7488832" y="118855"/>
                  </a:cubicBezTo>
                  <a:lnTo>
                    <a:pt x="7488832" y="594259"/>
                  </a:lnTo>
                  <a:cubicBezTo>
                    <a:pt x="7488832" y="659901"/>
                    <a:pt x="7435619" y="713114"/>
                    <a:pt x="7369977" y="713114"/>
                  </a:cubicBezTo>
                  <a:lnTo>
                    <a:pt x="118855" y="713114"/>
                  </a:lnTo>
                  <a:cubicBezTo>
                    <a:pt x="53213" y="713114"/>
                    <a:pt x="0" y="659901"/>
                    <a:pt x="0" y="594259"/>
                  </a:cubicBezTo>
                  <a:lnTo>
                    <a:pt x="0" y="11885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441" tIns="122441" rIns="122441" bIns="122441" numCol="1" spcCol="1270" anchor="ctr" anchorCtr="0">
              <a:noAutofit/>
            </a:bodyPr>
            <a:lstStyle/>
            <a:p>
              <a:pPr marL="0" lvl="0" indent="0" algn="l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b="1" kern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</a:t>
              </a:r>
              <a:endParaRPr lang="en-US" altLang="ko-KR" sz="2300" b="1" kern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76D0890-DD53-40CB-B9BF-264ED6F0B5E0}"/>
                </a:ext>
              </a:extLst>
            </p:cNvPr>
            <p:cNvSpPr/>
            <p:nvPr/>
          </p:nvSpPr>
          <p:spPr>
            <a:xfrm>
              <a:off x="899592" y="3908747"/>
              <a:ext cx="7488832" cy="1309275"/>
            </a:xfrm>
            <a:custGeom>
              <a:avLst/>
              <a:gdLst>
                <a:gd name="connsiteX0" fmla="*/ 0 w 7488832"/>
                <a:gd name="connsiteY0" fmla="*/ 0 h 1309275"/>
                <a:gd name="connsiteX1" fmla="*/ 7488832 w 7488832"/>
                <a:gd name="connsiteY1" fmla="*/ 0 h 1309275"/>
                <a:gd name="connsiteX2" fmla="*/ 7488832 w 7488832"/>
                <a:gd name="connsiteY2" fmla="*/ 1309275 h 1309275"/>
                <a:gd name="connsiteX3" fmla="*/ 0 w 7488832"/>
                <a:gd name="connsiteY3" fmla="*/ 1309275 h 1309275"/>
                <a:gd name="connsiteX4" fmla="*/ 0 w 7488832"/>
                <a:gd name="connsiteY4" fmla="*/ 0 h 130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8832" h="1309275">
                  <a:moveTo>
                    <a:pt x="0" y="0"/>
                  </a:moveTo>
                  <a:lnTo>
                    <a:pt x="7488832" y="0"/>
                  </a:lnTo>
                  <a:lnTo>
                    <a:pt x="7488832" y="1309275"/>
                  </a:lnTo>
                  <a:lnTo>
                    <a:pt x="0" y="13092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7770" tIns="29210" rIns="163576" bIns="29210" numCol="1" spcCol="1270" anchor="t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altLang="ko-KR" sz="1800" kern="12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altLang="ko-KR" sz="1800" kern="12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양태성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20166282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컴퓨터공학부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학년 </a:t>
              </a:r>
              <a:endParaRPr lang="en-US" altLang="ko-KR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임현우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20166338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컴퓨터공학부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학년</a:t>
              </a:r>
              <a:endParaRPr lang="en-US" altLang="ko-KR" sz="1800" kern="12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ko-KR" altLang="en-US" sz="1800" kern="1200" spc="-15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최리나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20156044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컴퓨터공학부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800" kern="12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학년 </a:t>
              </a:r>
              <a:endParaRPr lang="en-US" altLang="ko-KR" sz="1800" kern="12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3DF9B-D03A-4EF0-BC7C-DF42F1ADE3D0}"/>
              </a:ext>
            </a:extLst>
          </p:cNvPr>
          <p:cNvSpPr/>
          <p:nvPr/>
        </p:nvSpPr>
        <p:spPr>
          <a:xfrm>
            <a:off x="323528" y="692696"/>
            <a:ext cx="252028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ko-KR" altLang="en-US" sz="2800" b="1" i="1" kern="0" dirty="0" err="1">
                <a:solidFill>
                  <a:srgbClr val="C00000"/>
                </a:solidFill>
                <a:latin typeface="Arial"/>
                <a:cs typeface="Arial"/>
              </a:rPr>
              <a:t>조편성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4A745-C456-4ED8-AB46-AA4C4BD42594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D4D97-D580-4900-B54F-BA40A81F1E97}"/>
              </a:ext>
            </a:extLst>
          </p:cNvPr>
          <p:cNvSpPr/>
          <p:nvPr/>
        </p:nvSpPr>
        <p:spPr>
          <a:xfrm>
            <a:off x="2339752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응용분야 및 기능</a:t>
            </a:r>
            <a:r>
              <a:rPr lang="en-US" altLang="ko-KR" sz="1600" dirty="0">
                <a:solidFill>
                  <a:schemeClr val="tx1"/>
                </a:solidFill>
              </a:rPr>
              <a:t>(1/8)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5EF3B7-2763-42ED-A064-0897AD33AD6F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08AE2-C8CE-4CC3-AE71-087966045811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1560" y="1484784"/>
            <a:ext cx="4152624" cy="25712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중고도서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중고 도서 테이블 도서 테이블 상속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중고 도서 테이블에 도서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중고 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판매자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1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중고 도서 테이블에 판매자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539552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→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 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3275856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ERD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RDB(3/9)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BD1E34-EA64-4FD1-80E9-F843F7F2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2" y="3411034"/>
            <a:ext cx="3885788" cy="3135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DA83EB-2D02-45E8-BAC0-1819E6AD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201663"/>
            <a:ext cx="3641390" cy="31925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F9FB28-E386-4692-B584-1ED550859F04}"/>
              </a:ext>
            </a:extLst>
          </p:cNvPr>
          <p:cNvSpPr/>
          <p:nvPr/>
        </p:nvSpPr>
        <p:spPr>
          <a:xfrm>
            <a:off x="4499992" y="1556792"/>
            <a:ext cx="4152624" cy="165355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중고 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중고 도서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1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중고 도서 구매 테이블에 중고 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회원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중고 도서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중고 도서 구매 테이블에 회원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판매자 테이블 회원 테이블 상속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판매자 테이블에 회원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6489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539552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→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 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3275856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ERD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RDB(4/9)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200BD-522C-4FB5-B0FD-7152BB19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12" y="2815617"/>
            <a:ext cx="2621272" cy="362101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1560" y="1484784"/>
            <a:ext cx="2952328" cy="25712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사은품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지점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재고 테이블 생성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지점 테이블의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도서 테이블의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재고량 속성 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00853E-D113-4271-AE2F-ECBB0B3E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640" y="2885616"/>
            <a:ext cx="2621272" cy="35510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F9FB28-E386-4692-B584-1ED550859F04}"/>
              </a:ext>
            </a:extLst>
          </p:cNvPr>
          <p:cNvSpPr/>
          <p:nvPr/>
        </p:nvSpPr>
        <p:spPr>
          <a:xfrm>
            <a:off x="4499992" y="1988840"/>
            <a:ext cx="2232248" cy="165355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사은품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도서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사은품 테이블 추가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도서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사은품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64046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1560" y="1484784"/>
            <a:ext cx="4152624" cy="25712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구매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비회원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온라인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온라인 구매 테이블에 비회원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지점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 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온라인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온라인 구매 테이블에 지점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539552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→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 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3275856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ERD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RDB(5/9)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F9FB28-E386-4692-B584-1ED550859F04}"/>
              </a:ext>
            </a:extLst>
          </p:cNvPr>
          <p:cNvSpPr/>
          <p:nvPr/>
        </p:nvSpPr>
        <p:spPr>
          <a:xfrm>
            <a:off x="4739856" y="1988840"/>
            <a:ext cx="4008608" cy="165355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온라인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1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온라인 구매 테이블에 도서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84E8C-1663-4FC7-BE2C-C4598B4C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0" y="3391308"/>
            <a:ext cx="3705998" cy="31178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28C6D3-1ED3-4A71-B721-11E5107DE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377" y="3391308"/>
            <a:ext cx="3603967" cy="311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0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539552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→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 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3275856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ERD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RDB(6/9)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1484784"/>
            <a:ext cx="4320482" cy="25712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구매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비회원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오프라인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오프라인 구매 테이블에 비회원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지점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오프라인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오프라인 구매 테이블에 지점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F9FB28-E386-4692-B584-1ED550859F04}"/>
              </a:ext>
            </a:extLst>
          </p:cNvPr>
          <p:cNvSpPr/>
          <p:nvPr/>
        </p:nvSpPr>
        <p:spPr>
          <a:xfrm>
            <a:off x="4716016" y="1988840"/>
            <a:ext cx="4104456" cy="165355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오프라인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1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비회원 오프라인 구매 테이블에 도서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05935-60B5-4BC8-9C2A-500B4661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356992"/>
            <a:ext cx="3843141" cy="31898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97C7F7-54E8-432A-87FA-D5D7D2C15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09" y="3353146"/>
            <a:ext cx="3843141" cy="31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1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539552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→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 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3275856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ERD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RDB(7/9)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1484784"/>
            <a:ext cx="4320482" cy="25712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구매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회원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온라인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온라인 구매 테이블에 회원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지점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온라인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온라인 구매 테이블에 지점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F9FB28-E386-4692-B584-1ED550859F04}"/>
              </a:ext>
            </a:extLst>
          </p:cNvPr>
          <p:cNvSpPr/>
          <p:nvPr/>
        </p:nvSpPr>
        <p:spPr>
          <a:xfrm>
            <a:off x="4716016" y="1988840"/>
            <a:ext cx="4104456" cy="165355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온라인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1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온라인 구매 테이블에 도서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0EDE71-FB75-461F-AD47-0F0435A29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5" y="3344201"/>
            <a:ext cx="3940019" cy="31699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355FFC-8C02-423E-8B4F-407CDDC8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621" y="2757310"/>
            <a:ext cx="3554606" cy="36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539552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→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 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3275856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ERD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RDB(8/9)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1484784"/>
            <a:ext cx="4320482" cy="25712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구매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회원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구매 테이블에 회원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지점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구매 테이블에 지점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F9FB28-E386-4692-B584-1ED550859F04}"/>
              </a:ext>
            </a:extLst>
          </p:cNvPr>
          <p:cNvSpPr/>
          <p:nvPr/>
        </p:nvSpPr>
        <p:spPr>
          <a:xfrm>
            <a:off x="4716016" y="1988840"/>
            <a:ext cx="4104456" cy="165355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구매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1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구매 테이블에 도서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958DF0-BDF9-4DC0-94CE-8D3EB888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379854"/>
            <a:ext cx="4032448" cy="3166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9121ED-67E0-4239-ABBA-8E0008185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835837"/>
            <a:ext cx="3469358" cy="33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539552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ERD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→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 RDB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3275856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ERD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RDB(9/9)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1484784"/>
            <a:ext cx="4320482" cy="25712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대출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지점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대출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대출 테이블에 지점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회원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대출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1 : 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대출 테이블에 회원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9D824-9683-4B27-993C-DF2C197C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76" y="3450824"/>
            <a:ext cx="3838116" cy="29280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6BB5EA-4C5C-4AEE-BDDC-9854ECB02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348" y="3507251"/>
            <a:ext cx="3876950" cy="29522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F9FB28-E386-4692-B584-1ED550859F04}"/>
              </a:ext>
            </a:extLst>
          </p:cNvPr>
          <p:cNvSpPr/>
          <p:nvPr/>
        </p:nvSpPr>
        <p:spPr>
          <a:xfrm>
            <a:off x="4716016" y="1484784"/>
            <a:ext cx="4104456" cy="201359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도서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대출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= M : 1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대출 테이블에 도서 테이블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 spc="-1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회원 오프라인 대출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오프라인 반납 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= 1 : 1   &amp;&amp;  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오프라인 반납 약한 개체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오프라인 반납 테이블에 회원 오프라인 대출 테이블</a:t>
            </a:r>
            <a:endParaRPr lang="en-US" altLang="ko-KR" sz="1400" spc="-1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1444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8" name="오각형 7"/>
          <p:cNvSpPr/>
          <p:nvPr/>
        </p:nvSpPr>
        <p:spPr>
          <a:xfrm>
            <a:off x="398462" y="2132795"/>
            <a:ext cx="8062958" cy="326501"/>
          </a:xfrm>
          <a:prstGeom prst="homePlate">
            <a:avLst>
              <a:gd name="adj" fmla="val 50000"/>
            </a:avLst>
          </a:prstGeom>
          <a:solidFill>
            <a:srgbClr val="4F81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4586" y="1916832"/>
            <a:ext cx="658824" cy="658824"/>
          </a:xfrm>
          <a:prstGeom prst="ellipse">
            <a:avLst/>
          </a:prstGeom>
          <a:ln w="38100">
            <a:solidFill>
              <a:srgbClr val="4F81B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9388" y="2051204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01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0587" y="2079129"/>
            <a:ext cx="410288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응용 분야 및 기능</a:t>
            </a:r>
          </a:p>
        </p:txBody>
      </p:sp>
      <p:sp>
        <p:nvSpPr>
          <p:cNvPr id="17" name="오각형 16"/>
          <p:cNvSpPr/>
          <p:nvPr/>
        </p:nvSpPr>
        <p:spPr>
          <a:xfrm>
            <a:off x="398462" y="3070479"/>
            <a:ext cx="8062958" cy="318518"/>
          </a:xfrm>
          <a:prstGeom prst="homePlate">
            <a:avLst>
              <a:gd name="adj" fmla="val 50000"/>
            </a:avLst>
          </a:prstGeom>
          <a:solidFill>
            <a:srgbClr val="22558C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644586" y="2854515"/>
            <a:ext cx="658824" cy="658824"/>
          </a:xfrm>
          <a:prstGeom prst="ellipse">
            <a:avLst/>
          </a:prstGeom>
          <a:ln w="38100">
            <a:solidFill>
              <a:srgbClr val="22558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9388" y="2988887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02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50586" y="3016812"/>
            <a:ext cx="691083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요건분석</a:t>
            </a:r>
            <a:endParaRPr lang="en-US" altLang="ko-KR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Arial Black"/>
              <a:ea typeface="HY견고딕"/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A16805-CF90-45FC-8E02-9FF366733683}"/>
              </a:ext>
            </a:extLst>
          </p:cNvPr>
          <p:cNvGrpSpPr/>
          <p:nvPr/>
        </p:nvGrpSpPr>
        <p:grpSpPr>
          <a:xfrm>
            <a:off x="411052" y="3764711"/>
            <a:ext cx="8050368" cy="658824"/>
            <a:chOff x="411052" y="4000715"/>
            <a:chExt cx="8050368" cy="658824"/>
          </a:xfrm>
        </p:grpSpPr>
        <p:sp>
          <p:nvSpPr>
            <p:cNvPr id="21" name="오각형 20"/>
            <p:cNvSpPr/>
            <p:nvPr/>
          </p:nvSpPr>
          <p:spPr>
            <a:xfrm>
              <a:off x="411052" y="4216240"/>
              <a:ext cx="8050368" cy="332420"/>
            </a:xfrm>
            <a:prstGeom prst="homePlate">
              <a:avLst>
                <a:gd name="adj" fmla="val 50000"/>
              </a:avLst>
            </a:prstGeom>
            <a:solidFill>
              <a:srgbClr val="0E3C70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586" y="4000715"/>
              <a:ext cx="658824" cy="658824"/>
            </a:xfrm>
            <a:prstGeom prst="ellipse">
              <a:avLst/>
            </a:prstGeom>
            <a:ln w="38100">
              <a:solidFill>
                <a:srgbClr val="0E3C7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09388" y="4135087"/>
              <a:ext cx="551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  <a:ea typeface="HY견고딕"/>
                  <a:cs typeface="Arial"/>
                </a:rPr>
                <a:t>03</a:t>
              </a:r>
              <a:endParaRPr lang="ko-KR" altLang="en-US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50586" y="4163012"/>
              <a:ext cx="6345727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ERD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/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RDB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</a:p>
          </p:txBody>
        </p:sp>
      </p:grpSp>
      <p:sp>
        <p:nvSpPr>
          <p:cNvPr id="25" name="오각형 24"/>
          <p:cNvSpPr/>
          <p:nvPr/>
        </p:nvSpPr>
        <p:spPr>
          <a:xfrm>
            <a:off x="398461" y="4910375"/>
            <a:ext cx="8062959" cy="318519"/>
          </a:xfrm>
          <a:prstGeom prst="homePlate">
            <a:avLst>
              <a:gd name="adj" fmla="val 50000"/>
            </a:avLst>
          </a:prstGeom>
          <a:solidFill>
            <a:srgbClr val="012245"/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44586" y="4694412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9388" y="4828784"/>
            <a:ext cx="551007" cy="38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04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235" y="1074794"/>
            <a:ext cx="4968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/>
            </a:pPr>
            <a:r>
              <a:rPr lang="en-US" altLang="ko-KR" sz="3200" b="1" i="1" kern="0" dirty="0">
                <a:solidFill>
                  <a:srgbClr val="C00000"/>
                </a:solidFill>
                <a:latin typeface="Arial Black" panose="020B0A04020102020204" pitchFamily="34" charset="0"/>
                <a:ea typeface="Adobe 고딕 Std B"/>
                <a:cs typeface="Arial"/>
              </a:rPr>
              <a:t>Contents</a:t>
            </a:r>
            <a:endParaRPr lang="ko-KR" altLang="en-US" sz="3200" b="1" i="1" kern="0" dirty="0">
              <a:solidFill>
                <a:srgbClr val="C00000"/>
              </a:solidFill>
              <a:latin typeface="Arial Black" panose="020B0A04020102020204" pitchFamily="34" charset="0"/>
              <a:ea typeface="Adobe 고딕 Std B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8641" y="4881118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 Black"/>
                <a:ea typeface="HY견고딕"/>
                <a:cs typeface="Arial"/>
              </a:rPr>
              <a:t>정규화 </a:t>
            </a:r>
            <a:r>
              <a:rPr lang="en-US" altLang="ko-KR" sz="2000" b="1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 Black"/>
                <a:ea typeface="HY견고딕"/>
                <a:cs typeface="Arial"/>
              </a:rPr>
              <a:t>(BCNF)</a:t>
            </a:r>
            <a:endParaRPr lang="ko-KR" altLang="en-US" sz="2000" b="1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FFF00"/>
              </a:solidFill>
              <a:latin typeface="Arial Black"/>
              <a:ea typeface="HY견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D07BF8-AF3E-4EB4-BEB2-511615C5D1C6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31" name="오각형 24">
            <a:extLst>
              <a:ext uri="{FF2B5EF4-FFF2-40B4-BE49-F238E27FC236}">
                <a16:creationId xmlns:a16="http://schemas.microsoft.com/office/drawing/2014/main" id="{604837B4-89CE-44FE-B5DA-3EB2BF272B01}"/>
              </a:ext>
            </a:extLst>
          </p:cNvPr>
          <p:cNvSpPr/>
          <p:nvPr/>
        </p:nvSpPr>
        <p:spPr>
          <a:xfrm>
            <a:off x="397473" y="5774471"/>
            <a:ext cx="8062959" cy="318519"/>
          </a:xfrm>
          <a:prstGeom prst="homePlate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7A814E2-3C83-4AA1-BEEC-DFF2160523E6}"/>
              </a:ext>
            </a:extLst>
          </p:cNvPr>
          <p:cNvSpPr/>
          <p:nvPr/>
        </p:nvSpPr>
        <p:spPr>
          <a:xfrm>
            <a:off x="643598" y="5558508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6DBB3F-895D-41AA-9A7F-14636E6EBA8B}"/>
              </a:ext>
            </a:extLst>
          </p:cNvPr>
          <p:cNvSpPr/>
          <p:nvPr/>
        </p:nvSpPr>
        <p:spPr>
          <a:xfrm>
            <a:off x="708400" y="5692880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05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16863-C56D-4932-8938-C733544642FF}"/>
              </a:ext>
            </a:extLst>
          </p:cNvPr>
          <p:cNvSpPr txBox="1"/>
          <p:nvPr/>
        </p:nvSpPr>
        <p:spPr>
          <a:xfrm>
            <a:off x="1537653" y="5745214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DB </a:t>
            </a: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생성 </a:t>
            </a: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/ SQL </a:t>
            </a: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6DEAB1-D96B-4755-8457-79189E0420C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8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24CB63E-7DEE-4663-9A96-BA4F4A74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609655"/>
            <a:ext cx="8640960" cy="597666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35B2E-4D4B-4F39-95AE-B69B34E3F9D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D6E176-2188-47E1-BD9A-87C47DA80B17}"/>
              </a:ext>
            </a:extLst>
          </p:cNvPr>
          <p:cNvSpPr/>
          <p:nvPr/>
        </p:nvSpPr>
        <p:spPr>
          <a:xfrm>
            <a:off x="683568" y="692696"/>
            <a:ext cx="1512168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5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BCNF(1/11)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665110"/>
              </p:ext>
            </p:extLst>
          </p:nvPr>
        </p:nvGraphicFramePr>
        <p:xfrm>
          <a:off x="857249" y="2404099"/>
          <a:ext cx="7747200" cy="160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비회원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비밀번호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휴대폰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517677B-EEBC-458C-84C5-CC682BDA093E}"/>
              </a:ext>
            </a:extLst>
          </p:cNvPr>
          <p:cNvSpPr/>
          <p:nvPr/>
        </p:nvSpPr>
        <p:spPr>
          <a:xfrm>
            <a:off x="5027632" y="868667"/>
            <a:ext cx="3744416" cy="84731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※ </a:t>
            </a:r>
            <a:r>
              <a:rPr lang="ko-KR" altLang="en-US" sz="1400" dirty="0">
                <a:solidFill>
                  <a:schemeClr val="tx1"/>
                </a:solidFill>
              </a:rPr>
              <a:t>정규화</a:t>
            </a:r>
            <a:r>
              <a:rPr lang="en-US" altLang="ko-KR" sz="1400" dirty="0">
                <a:solidFill>
                  <a:schemeClr val="tx1"/>
                </a:solidFill>
              </a:rPr>
              <a:t>(BCNF) </a:t>
            </a:r>
            <a:r>
              <a:rPr lang="ko-KR" altLang="en-US" sz="1400" dirty="0">
                <a:solidFill>
                  <a:schemeClr val="tx1"/>
                </a:solidFill>
              </a:rPr>
              <a:t>과정 중 기본 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개에 대한 </a:t>
            </a:r>
            <a:r>
              <a:rPr lang="en-US" altLang="ko-KR" sz="1400" dirty="0">
                <a:solidFill>
                  <a:schemeClr val="tx1"/>
                </a:solidFill>
              </a:rPr>
              <a:t>trivial</a:t>
            </a:r>
            <a:r>
              <a:rPr lang="ko-KR" altLang="en-US" sz="1400" dirty="0">
                <a:solidFill>
                  <a:schemeClr val="tx1"/>
                </a:solidFill>
              </a:rPr>
              <a:t>은 기입하지 않았습니다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D9CF47-33BB-478C-A86F-AF5A584516CB}"/>
              </a:ext>
            </a:extLst>
          </p:cNvPr>
          <p:cNvSpPr/>
          <p:nvPr/>
        </p:nvSpPr>
        <p:spPr>
          <a:xfrm>
            <a:off x="791579" y="4099358"/>
            <a:ext cx="7560840" cy="195006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구매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F883BD5-462D-471E-8340-0A247078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715001"/>
              </p:ext>
            </p:extLst>
          </p:nvPr>
        </p:nvGraphicFramePr>
        <p:xfrm>
          <a:off x="827584" y="4653136"/>
          <a:ext cx="7747200" cy="134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30748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3074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주문번호</a:t>
                      </a:r>
                      <a:r>
                        <a:rPr lang="en-US" altLang="ko-KR" sz="1600" dirty="0"/>
                        <a:t>) -&gt; (</a:t>
                      </a:r>
                      <a:r>
                        <a:rPr lang="ko-KR" altLang="en-US" sz="1600" dirty="0"/>
                        <a:t>비회원</a:t>
                      </a:r>
                      <a:r>
                        <a:rPr lang="en-US" altLang="ko-KR" sz="1600" dirty="0"/>
                        <a:t>ID,</a:t>
                      </a:r>
                      <a:r>
                        <a:rPr lang="ko-KR" altLang="en-US" sz="1600" dirty="0"/>
                        <a:t>지점</a:t>
                      </a:r>
                      <a:r>
                        <a:rPr lang="en-US" altLang="ko-KR" sz="1600" dirty="0"/>
                        <a:t>ID,</a:t>
                      </a:r>
                      <a:r>
                        <a:rPr lang="ko-KR" altLang="en-US" sz="1600" dirty="0"/>
                        <a:t>구입 날짜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주소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3074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94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700808"/>
            <a:ext cx="7560840" cy="352839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교보문고와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관련 </a:t>
            </a:r>
            <a:r>
              <a:rPr lang="ko-KR" altLang="en-US" sz="20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어플에서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얻어낸 도서 데이터 베이스 시스템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교보문고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 베이스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 재고 관리 용이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빠르고 편리한 구매와 판매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독자의 선호도에 따라 원하는 책을 쉽게 찾아낼 수 있음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응용 분야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1FDD49-1926-4686-81CD-A0295DB4430E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응용분야 및 기능</a:t>
            </a:r>
            <a:r>
              <a:rPr lang="en-US" altLang="ko-KR" sz="1600" dirty="0">
                <a:solidFill>
                  <a:schemeClr val="tx1"/>
                </a:solidFill>
              </a:rPr>
              <a:t>(2/8)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6A12C9-B318-4F1E-B4F3-CCA0CFFB4593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0EEBA-D494-4180-AFF3-A57CF698DD35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5576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구매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BCNF(2/11)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06724"/>
              </p:ext>
            </p:extLst>
          </p:nvPr>
        </p:nvGraphicFramePr>
        <p:xfrm>
          <a:off x="857248" y="2404099"/>
          <a:ext cx="7747200" cy="160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주문번호</a:t>
                      </a:r>
                      <a:r>
                        <a:rPr lang="en-US" altLang="ko-KR" sz="1600" dirty="0"/>
                        <a:t>) -&gt; (</a:t>
                      </a:r>
                      <a:r>
                        <a:rPr lang="ko-KR" altLang="en-US" sz="1600" dirty="0"/>
                        <a:t>비회원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지점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구입 날짜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5CF463-298F-423C-BD70-B32C9E779F3C}"/>
              </a:ext>
            </a:extLst>
          </p:cNvPr>
          <p:cNvSpPr/>
          <p:nvPr/>
        </p:nvSpPr>
        <p:spPr>
          <a:xfrm>
            <a:off x="755576" y="4066039"/>
            <a:ext cx="7560840" cy="215147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반납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4FD5050-44BB-4F12-97A2-39D3882B4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78740"/>
              </p:ext>
            </p:extLst>
          </p:nvPr>
        </p:nvGraphicFramePr>
        <p:xfrm>
          <a:off x="827584" y="4653136"/>
          <a:ext cx="7747200" cy="134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3392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대출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반납일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3392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0B6F16E-0440-4FC3-9550-9CF38E5E72CC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99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8C967E-90C9-48C5-8723-9D47B3CC8899}"/>
              </a:ext>
            </a:extLst>
          </p:cNvPr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대출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BCNF(3/11)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30253"/>
              </p:ext>
            </p:extLst>
          </p:nvPr>
        </p:nvGraphicFramePr>
        <p:xfrm>
          <a:off x="857248" y="2404099"/>
          <a:ext cx="7747200" cy="160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대출번호</a:t>
                      </a:r>
                      <a:r>
                        <a:rPr lang="en-US" altLang="ko-KR" sz="1600" dirty="0"/>
                        <a:t>) -&gt; (</a:t>
                      </a:r>
                      <a:r>
                        <a:rPr lang="ko-KR" altLang="en-US" sz="1600" dirty="0"/>
                        <a:t>지점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회원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대여날짜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0F20EE-8733-4A1D-AA44-1DD0F7A89AA5}"/>
              </a:ext>
            </a:extLst>
          </p:cNvPr>
          <p:cNvSpPr/>
          <p:nvPr/>
        </p:nvSpPr>
        <p:spPr>
          <a:xfrm>
            <a:off x="791579" y="4053264"/>
            <a:ext cx="7560840" cy="211204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  <a:endParaRPr lang="en-US" altLang="ko-KR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BDCCFC4-0065-4B2A-9E0C-E81C28C55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846239"/>
              </p:ext>
            </p:extLst>
          </p:nvPr>
        </p:nvGraphicFramePr>
        <p:xfrm>
          <a:off x="827755" y="4653136"/>
          <a:ext cx="7747200" cy="134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4074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4074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4074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B0FFB59-B8D0-4B3D-A4E7-8D313E1ADAE3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23F5FF-5C0A-45DA-8CD5-1B6ADDEF2209}"/>
              </a:ext>
            </a:extLst>
          </p:cNvPr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BCNF(4/11)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196439"/>
              </p:ext>
            </p:extLst>
          </p:nvPr>
        </p:nvGraphicFramePr>
        <p:xfrm>
          <a:off x="857248" y="2404099"/>
          <a:ext cx="7747200" cy="160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B27406-06BE-47A4-83BB-4C499460C3EB}"/>
              </a:ext>
            </a:extLst>
          </p:cNvPr>
          <p:cNvSpPr/>
          <p:nvPr/>
        </p:nvSpPr>
        <p:spPr>
          <a:xfrm>
            <a:off x="797250" y="4066039"/>
            <a:ext cx="7560840" cy="22091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구매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8A1B483-F41D-42CE-B266-A768AF942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302404"/>
              </p:ext>
            </p:extLst>
          </p:nvPr>
        </p:nvGraphicFramePr>
        <p:xfrm>
          <a:off x="837101" y="4653136"/>
          <a:ext cx="7747200" cy="134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34834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348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구매 번호</a:t>
                      </a:r>
                      <a:r>
                        <a:rPr lang="en-US" altLang="ko-KR" sz="1600" dirty="0"/>
                        <a:t>) -&gt; (</a:t>
                      </a:r>
                      <a:r>
                        <a:rPr lang="ko-KR" altLang="en-US" sz="1600" dirty="0"/>
                        <a:t>지점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회원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구입 날짜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348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26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구매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BCNF(5/11)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607543"/>
              </p:ext>
            </p:extLst>
          </p:nvPr>
        </p:nvGraphicFramePr>
        <p:xfrm>
          <a:off x="857248" y="2420888"/>
          <a:ext cx="7747200" cy="160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구매번호</a:t>
                      </a:r>
                      <a:r>
                        <a:rPr lang="en-US" altLang="ko-KR" sz="1600" dirty="0"/>
                        <a:t>) -&gt; (</a:t>
                      </a:r>
                      <a:r>
                        <a:rPr lang="ko-KR" altLang="en-US" sz="1600" dirty="0"/>
                        <a:t>지점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회원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구입날짜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주소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EF9543-EFAC-4605-A12A-159050712E08}"/>
              </a:ext>
            </a:extLst>
          </p:cNvPr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BCNF(6/11)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02989"/>
              </p:ext>
            </p:extLst>
          </p:nvPr>
        </p:nvGraphicFramePr>
        <p:xfrm>
          <a:off x="857248" y="2420888"/>
          <a:ext cx="7747200" cy="330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지점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재고량</a:t>
                      </a:r>
                      <a:r>
                        <a:rPr lang="en-US" altLang="ko-KR" sz="1600" dirty="0"/>
                        <a:t>)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   : </a:t>
                      </a:r>
                      <a:r>
                        <a:rPr lang="ko-KR" altLang="en-US" sz="1600" dirty="0"/>
                        <a:t>후보키가 결정자이므로 </a:t>
                      </a:r>
                      <a:r>
                        <a:rPr lang="en-US" altLang="ko-KR" sz="1600" dirty="0"/>
                        <a:t>BCNF </a:t>
                      </a:r>
                      <a:r>
                        <a:rPr lang="ko-KR" altLang="en-US" sz="1600" dirty="0"/>
                        <a:t>성립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지점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지점</a:t>
                      </a:r>
                      <a:r>
                        <a:rPr lang="en-US" altLang="ko-KR" sz="1600" dirty="0"/>
                        <a:t>ID)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   : Functional dependency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en-US" altLang="ko-KR" sz="1600" dirty="0"/>
                        <a:t>trivial</a:t>
                      </a:r>
                      <a:r>
                        <a:rPr lang="ko-KR" altLang="en-US" sz="1600" dirty="0"/>
                        <a:t>하므로 </a:t>
                      </a:r>
                      <a:r>
                        <a:rPr lang="en-US" altLang="ko-KR" sz="1600" dirty="0"/>
                        <a:t>BCNF </a:t>
                      </a:r>
                      <a:r>
                        <a:rPr lang="ko-KR" altLang="en-US" sz="1600" dirty="0"/>
                        <a:t>성립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지점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   : Functional dependency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en-US" altLang="ko-KR" sz="1600" dirty="0"/>
                        <a:t>trivial</a:t>
                      </a:r>
                      <a:r>
                        <a:rPr lang="ko-KR" altLang="en-US" sz="1600" dirty="0"/>
                        <a:t>하므로 </a:t>
                      </a:r>
                      <a:r>
                        <a:rPr lang="en-US" altLang="ko-KR" sz="1600" dirty="0"/>
                        <a:t>BCNF </a:t>
                      </a:r>
                      <a:r>
                        <a:rPr lang="ko-KR" altLang="en-US" sz="1600" dirty="0"/>
                        <a:t>성립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1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사은품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BCNF(7/11)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20535"/>
              </p:ext>
            </p:extLst>
          </p:nvPr>
        </p:nvGraphicFramePr>
        <p:xfrm>
          <a:off x="857248" y="2420888"/>
          <a:ext cx="7747200" cy="2465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62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13407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사은품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사은품</a:t>
                      </a:r>
                      <a:r>
                        <a:rPr lang="en-US" altLang="ko-KR" sz="1600" dirty="0"/>
                        <a:t>ID)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사은품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사은품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사은품</a:t>
                      </a:r>
                      <a:r>
                        <a:rPr lang="en-US" altLang="ko-KR" sz="1600" dirty="0"/>
                        <a:t>ID)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621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01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사은품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BCNF(8/11)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205024"/>
              </p:ext>
            </p:extLst>
          </p:nvPr>
        </p:nvGraphicFramePr>
        <p:xfrm>
          <a:off x="857248" y="2420888"/>
          <a:ext cx="7747200" cy="160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사은품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사은품명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재고량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A9C8F0-A6DD-4692-A60F-85187C860914}"/>
              </a:ext>
            </a:extLst>
          </p:cNvPr>
          <p:cNvSpPr/>
          <p:nvPr/>
        </p:nvSpPr>
        <p:spPr>
          <a:xfrm>
            <a:off x="791579" y="4077072"/>
            <a:ext cx="7560840" cy="213028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F5EF2B6-BB41-4E04-8612-470F5F424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680572"/>
              </p:ext>
            </p:extLst>
          </p:nvPr>
        </p:nvGraphicFramePr>
        <p:xfrm>
          <a:off x="857248" y="4725144"/>
          <a:ext cx="7747200" cy="134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33590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335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3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8D79D-043C-4B18-A31C-64A8FF9317CE}"/>
              </a:ext>
            </a:extLst>
          </p:cNvPr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BCNF(9/11)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32698"/>
              </p:ext>
            </p:extLst>
          </p:nvPr>
        </p:nvGraphicFramePr>
        <p:xfrm>
          <a:off x="857248" y="2420888"/>
          <a:ext cx="7747200" cy="160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BD40EF-FD36-4A89-9A9A-B1BDDEFF010C}"/>
              </a:ext>
            </a:extLst>
          </p:cNvPr>
          <p:cNvSpPr/>
          <p:nvPr/>
        </p:nvSpPr>
        <p:spPr>
          <a:xfrm>
            <a:off x="797924" y="4097271"/>
            <a:ext cx="7560840" cy="238096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단말기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C2A4CD-233F-42B4-B615-F07EF59F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754000"/>
              </p:ext>
            </p:extLst>
          </p:nvPr>
        </p:nvGraphicFramePr>
        <p:xfrm>
          <a:off x="863593" y="4725144"/>
          <a:ext cx="7747200" cy="134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3754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3754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단말기 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회원</a:t>
                      </a:r>
                      <a:r>
                        <a:rPr lang="en-US" altLang="ko-KR" sz="1600" dirty="0"/>
                        <a:t>ID)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3754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7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 도서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BCNF(10/11)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998655"/>
              </p:ext>
            </p:extLst>
          </p:nvPr>
        </p:nvGraphicFramePr>
        <p:xfrm>
          <a:off x="857248" y="2420888"/>
          <a:ext cx="7747200" cy="160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중고도서</a:t>
                      </a:r>
                      <a:r>
                        <a:rPr lang="en-US" altLang="ko-KR" sz="1600" dirty="0"/>
                        <a:t>ID) -&gt; (</a:t>
                      </a:r>
                      <a:r>
                        <a:rPr lang="ko-KR" altLang="en-US" sz="1600" dirty="0"/>
                        <a:t>도서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판매자</a:t>
                      </a:r>
                      <a:r>
                        <a:rPr lang="en-US" altLang="ko-KR" sz="1600" dirty="0"/>
                        <a:t>ID, </a:t>
                      </a:r>
                      <a:r>
                        <a:rPr lang="ko-KR" altLang="en-US" sz="1600" dirty="0"/>
                        <a:t>가격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등급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B01110-2267-4093-BC1C-F2944DB08321}"/>
              </a:ext>
            </a:extLst>
          </p:cNvPr>
          <p:cNvSpPr/>
          <p:nvPr/>
        </p:nvSpPr>
        <p:spPr>
          <a:xfrm>
            <a:off x="791579" y="4097271"/>
            <a:ext cx="7560840" cy="238096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E-book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F3A1237-3D5E-4E3C-A4D5-6AEB0E71D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89647"/>
              </p:ext>
            </p:extLst>
          </p:nvPr>
        </p:nvGraphicFramePr>
        <p:xfrm>
          <a:off x="857248" y="4725144"/>
          <a:ext cx="7747200" cy="134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3754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3754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3754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4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E-book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BCNF</a:t>
            </a:r>
            <a:endParaRPr lang="ko-KR" altLang="en-US" sz="2800" b="1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BCNF(11/11)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D94D03-CA99-4A2D-946A-B944D91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04753"/>
              </p:ext>
            </p:extLst>
          </p:nvPr>
        </p:nvGraphicFramePr>
        <p:xfrm>
          <a:off x="857248" y="2420888"/>
          <a:ext cx="7747200" cy="1888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5336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/>
                        <a:t>(E-book ID) -&gt;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   (</a:t>
                      </a:r>
                      <a:r>
                        <a:rPr lang="ko-KR" altLang="en-US" sz="1600" dirty="0"/>
                        <a:t>도서명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작가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출판사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장르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출간일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가격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등록일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18B09C-C19C-4798-AA9F-7A700B77C667}"/>
              </a:ext>
            </a:extLst>
          </p:cNvPr>
          <p:cNvSpPr/>
          <p:nvPr/>
        </p:nvSpPr>
        <p:spPr>
          <a:xfrm>
            <a:off x="857248" y="4412623"/>
            <a:ext cx="7560840" cy="196628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86362DB-1A6A-495F-8ACF-DF901AF34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7319"/>
              </p:ext>
            </p:extLst>
          </p:nvPr>
        </p:nvGraphicFramePr>
        <p:xfrm>
          <a:off x="922917" y="5085184"/>
          <a:ext cx="7747200" cy="134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632">
                  <a:extLst>
                    <a:ext uri="{9D8B030D-6E8A-4147-A177-3AD203B41FA5}">
                      <a16:colId xmlns:a16="http://schemas.microsoft.com/office/drawing/2014/main" val="132419808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11213972"/>
                    </a:ext>
                  </a:extLst>
                </a:gridCol>
              </a:tblGrid>
              <a:tr h="38391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176"/>
                  </a:ext>
                </a:extLst>
              </a:tr>
              <a:tr h="3839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Functional dependency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895"/>
                  </a:ext>
                </a:extLst>
              </a:tr>
              <a:tr h="3839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BCNF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결정자가 </a:t>
                      </a:r>
                      <a:r>
                        <a:rPr lang="ko-KR" altLang="en-US" sz="1600" dirty="0" err="1"/>
                        <a:t>후보키이므로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BCNF</a:t>
                      </a:r>
                      <a:r>
                        <a:rPr lang="ko-KR" altLang="en-US" sz="1600" dirty="0"/>
                        <a:t>만족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9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2204864"/>
            <a:ext cx="7560840" cy="23762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수정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멤버쉽</a:t>
            </a:r>
            <a:endParaRPr lang="ko-KR" altLang="en-US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작가 </a:t>
            </a:r>
            <a:r>
              <a:rPr lang="ko-KR" altLang="en-US" sz="20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ko-KR" altLang="en-US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 리뷰(평점)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응용 기능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07904" y="1700808"/>
            <a:ext cx="4987572" cy="401589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F917D1-8109-4F04-B466-1B98992BCEF4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응용분야 및 기능</a:t>
            </a:r>
            <a:r>
              <a:rPr lang="en-US" altLang="ko-KR" sz="1600" dirty="0">
                <a:solidFill>
                  <a:schemeClr val="tx1"/>
                </a:solidFill>
              </a:rPr>
              <a:t>(3/8)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1A1C4C-3BFC-4B56-A556-9028CAED4597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24160-2107-4C0D-91FC-111147B137AD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8" name="오각형 7"/>
          <p:cNvSpPr/>
          <p:nvPr/>
        </p:nvSpPr>
        <p:spPr>
          <a:xfrm>
            <a:off x="398462" y="2132795"/>
            <a:ext cx="8062958" cy="326501"/>
          </a:xfrm>
          <a:prstGeom prst="homePlate">
            <a:avLst>
              <a:gd name="adj" fmla="val 50000"/>
            </a:avLst>
          </a:prstGeom>
          <a:solidFill>
            <a:srgbClr val="4F81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4586" y="1916832"/>
            <a:ext cx="658824" cy="658824"/>
          </a:xfrm>
          <a:prstGeom prst="ellipse">
            <a:avLst/>
          </a:prstGeom>
          <a:ln w="38100">
            <a:solidFill>
              <a:srgbClr val="4F81B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9388" y="2051204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01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0587" y="2079129"/>
            <a:ext cx="410288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응용 분야 및 기능</a:t>
            </a:r>
          </a:p>
        </p:txBody>
      </p:sp>
      <p:sp>
        <p:nvSpPr>
          <p:cNvPr id="17" name="오각형 16"/>
          <p:cNvSpPr/>
          <p:nvPr/>
        </p:nvSpPr>
        <p:spPr>
          <a:xfrm>
            <a:off x="398462" y="3070479"/>
            <a:ext cx="8062958" cy="318518"/>
          </a:xfrm>
          <a:prstGeom prst="homePlate">
            <a:avLst>
              <a:gd name="adj" fmla="val 50000"/>
            </a:avLst>
          </a:prstGeom>
          <a:solidFill>
            <a:srgbClr val="22558C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644586" y="2854515"/>
            <a:ext cx="658824" cy="658824"/>
          </a:xfrm>
          <a:prstGeom prst="ellipse">
            <a:avLst/>
          </a:prstGeom>
          <a:ln w="38100">
            <a:solidFill>
              <a:srgbClr val="22558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9388" y="2988887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02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50586" y="3016812"/>
            <a:ext cx="691083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요건분석</a:t>
            </a:r>
            <a:endParaRPr lang="en-US" altLang="ko-KR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Arial Black"/>
              <a:ea typeface="HY견고딕"/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A16805-CF90-45FC-8E02-9FF366733683}"/>
              </a:ext>
            </a:extLst>
          </p:cNvPr>
          <p:cNvGrpSpPr/>
          <p:nvPr/>
        </p:nvGrpSpPr>
        <p:grpSpPr>
          <a:xfrm>
            <a:off x="411052" y="3764711"/>
            <a:ext cx="8050368" cy="658824"/>
            <a:chOff x="411052" y="4000715"/>
            <a:chExt cx="8050368" cy="658824"/>
          </a:xfrm>
        </p:grpSpPr>
        <p:sp>
          <p:nvSpPr>
            <p:cNvPr id="21" name="오각형 20"/>
            <p:cNvSpPr/>
            <p:nvPr/>
          </p:nvSpPr>
          <p:spPr>
            <a:xfrm>
              <a:off x="411052" y="4216240"/>
              <a:ext cx="8050368" cy="332420"/>
            </a:xfrm>
            <a:prstGeom prst="homePlate">
              <a:avLst>
                <a:gd name="adj" fmla="val 50000"/>
              </a:avLst>
            </a:prstGeom>
            <a:solidFill>
              <a:srgbClr val="0E3C70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586" y="4000715"/>
              <a:ext cx="658824" cy="658824"/>
            </a:xfrm>
            <a:prstGeom prst="ellipse">
              <a:avLst/>
            </a:prstGeom>
            <a:ln w="38100">
              <a:solidFill>
                <a:srgbClr val="0E3C7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09388" y="4135087"/>
              <a:ext cx="551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  <a:ea typeface="HY견고딕"/>
                  <a:cs typeface="Arial"/>
                </a:rPr>
                <a:t>03</a:t>
              </a:r>
              <a:endParaRPr lang="ko-KR" altLang="en-US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50586" y="4163012"/>
              <a:ext cx="6345727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ERD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/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  <a:r>
                <a:rPr lang="en-US" altLang="ko-KR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RDB</a:t>
              </a:r>
              <a:r>
                <a:rPr lang="ko-KR" altLang="en-US" sz="2000" dirty="0">
                  <a:ln w="9525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/>
                  <a:ea typeface="HY견고딕"/>
                  <a:cs typeface="Arial"/>
                </a:rPr>
                <a:t> </a:t>
              </a:r>
            </a:p>
          </p:txBody>
        </p:sp>
      </p:grpSp>
      <p:sp>
        <p:nvSpPr>
          <p:cNvPr id="25" name="오각형 24"/>
          <p:cNvSpPr/>
          <p:nvPr/>
        </p:nvSpPr>
        <p:spPr>
          <a:xfrm>
            <a:off x="398461" y="4910375"/>
            <a:ext cx="8062959" cy="318519"/>
          </a:xfrm>
          <a:prstGeom prst="homePlate">
            <a:avLst>
              <a:gd name="adj" fmla="val 50000"/>
            </a:avLst>
          </a:prstGeom>
          <a:solidFill>
            <a:srgbClr val="012245"/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44586" y="4694412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9388" y="4828784"/>
            <a:ext cx="551007" cy="38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04</a:t>
            </a:r>
            <a:endParaRPr lang="ko-KR" altLang="en-US" sz="200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235" y="1074794"/>
            <a:ext cx="4968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/>
            </a:pPr>
            <a:r>
              <a:rPr lang="en-US" altLang="ko-KR" sz="3200" b="1" i="1" kern="0" dirty="0">
                <a:solidFill>
                  <a:srgbClr val="C00000"/>
                </a:solidFill>
                <a:latin typeface="Arial Black" panose="020B0A04020102020204" pitchFamily="34" charset="0"/>
                <a:ea typeface="Adobe 고딕 Std B"/>
                <a:cs typeface="Arial"/>
              </a:rPr>
              <a:t>Contents</a:t>
            </a:r>
            <a:endParaRPr lang="ko-KR" altLang="en-US" sz="3200" b="1" i="1" kern="0" dirty="0">
              <a:solidFill>
                <a:srgbClr val="C00000"/>
              </a:solidFill>
              <a:latin typeface="Arial Black" panose="020B0A04020102020204" pitchFamily="34" charset="0"/>
              <a:ea typeface="Adobe 고딕 Std B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8641" y="4881118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정규화 </a:t>
            </a: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/>
                <a:ea typeface="HY견고딕"/>
                <a:cs typeface="Arial"/>
              </a:rPr>
              <a:t>(BCNF)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Arial Black"/>
              <a:ea typeface="HY견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D07BF8-AF3E-4EB4-BEB2-511615C5D1C6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31" name="오각형 24">
            <a:extLst>
              <a:ext uri="{FF2B5EF4-FFF2-40B4-BE49-F238E27FC236}">
                <a16:creationId xmlns:a16="http://schemas.microsoft.com/office/drawing/2014/main" id="{604837B4-89CE-44FE-B5DA-3EB2BF272B01}"/>
              </a:ext>
            </a:extLst>
          </p:cNvPr>
          <p:cNvSpPr/>
          <p:nvPr/>
        </p:nvSpPr>
        <p:spPr>
          <a:xfrm>
            <a:off x="397473" y="5774471"/>
            <a:ext cx="8062959" cy="318519"/>
          </a:xfrm>
          <a:prstGeom prst="homePlate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  <a:effectLst>
            <a:outerShdw blurRad="88900" dist="381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7A814E2-3C83-4AA1-BEEC-DFF2160523E6}"/>
              </a:ext>
            </a:extLst>
          </p:cNvPr>
          <p:cNvSpPr/>
          <p:nvPr/>
        </p:nvSpPr>
        <p:spPr>
          <a:xfrm>
            <a:off x="643598" y="5558508"/>
            <a:ext cx="658824" cy="658824"/>
          </a:xfrm>
          <a:prstGeom prst="ellipse">
            <a:avLst/>
          </a:prstGeom>
          <a:ln w="38100">
            <a:solidFill>
              <a:srgbClr val="01224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6DBB3F-895D-41AA-9A7F-14636E6EBA8B}"/>
              </a:ext>
            </a:extLst>
          </p:cNvPr>
          <p:cNvSpPr/>
          <p:nvPr/>
        </p:nvSpPr>
        <p:spPr>
          <a:xfrm>
            <a:off x="708400" y="5692880"/>
            <a:ext cx="55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/>
                <a:ea typeface="HY견고딕"/>
                <a:cs typeface="Arial"/>
              </a:rPr>
              <a:t>05</a:t>
            </a:r>
            <a:endParaRPr lang="ko-KR" altLang="en-US" sz="2000" dirty="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/>
              <a:ea typeface="HY견고딕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16863-C56D-4932-8938-C733544642FF}"/>
              </a:ext>
            </a:extLst>
          </p:cNvPr>
          <p:cNvSpPr txBox="1"/>
          <p:nvPr/>
        </p:nvSpPr>
        <p:spPr>
          <a:xfrm>
            <a:off x="1537653" y="5745214"/>
            <a:ext cx="6345727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 Black"/>
                <a:ea typeface="HY견고딕"/>
                <a:cs typeface="Arial"/>
              </a:rPr>
              <a:t>DB </a:t>
            </a:r>
            <a:r>
              <a:rPr lang="ko-KR" altLang="en-US" sz="2000" b="1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 Black"/>
                <a:ea typeface="HY견고딕"/>
                <a:cs typeface="Arial"/>
              </a:rPr>
              <a:t>생성 </a:t>
            </a:r>
            <a:r>
              <a:rPr lang="en-US" altLang="ko-KR" sz="2000" b="1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 Black"/>
                <a:ea typeface="HY견고딕"/>
                <a:cs typeface="Arial"/>
              </a:rPr>
              <a:t>/ SQL </a:t>
            </a:r>
            <a:r>
              <a:rPr lang="ko-KR" altLang="en-US" sz="2000" b="1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 Black"/>
                <a:ea typeface="HY견고딕"/>
                <a:cs typeface="Arial"/>
              </a:rPr>
              <a:t>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6DEAB1-D96B-4755-8457-79189E0420C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1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E-book</a:t>
            </a:r>
            <a:endParaRPr lang="ko-KR" altLang="en-US" sz="2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BB11E1-3CEA-4DBD-A784-28BAC4F5B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40380"/>
            <a:ext cx="4074791" cy="2779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C54C5C-A02D-4011-BF7C-B580D895DF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59709"/>
            <a:ext cx="4256689" cy="45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E-book 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</a:p>
          <a:p>
            <a:pPr>
              <a:lnSpc>
                <a:spcPct val="150000"/>
              </a:lnSpc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(2/20)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2C5C34-32CE-4521-9088-F7CD57A4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09" y="2565293"/>
            <a:ext cx="5299067" cy="2066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C3B713-BA06-472E-BBE4-1ECD1C768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46" y="1446269"/>
            <a:ext cx="2693903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7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단말기</a:t>
            </a:r>
          </a:p>
          <a:p>
            <a:pPr>
              <a:lnSpc>
                <a:spcPct val="150000"/>
              </a:lnSpc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(3/20)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E1E7A1-106F-4466-BBDC-ECBB64BE4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8" y="2541286"/>
            <a:ext cx="6026748" cy="17518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744434-F18A-49A8-9957-515A00F7D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12" y="1628800"/>
            <a:ext cx="1756562" cy="41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</a:t>
            </a:r>
          </a:p>
          <a:p>
            <a:pPr>
              <a:lnSpc>
                <a:spcPct val="150000"/>
              </a:lnSpc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(4/20)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95374-F81D-4A99-8801-2856AE5B5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35577"/>
            <a:ext cx="3930776" cy="25893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ADF569-A75F-444C-829F-448DEC5B2A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08686"/>
            <a:ext cx="4109102" cy="44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3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 사은품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(5/20)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C7106A-C056-4631-8AE7-AB9C98368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70453"/>
            <a:ext cx="5730975" cy="19546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BAE2F7-DFA1-499D-A1C7-1679754F1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18" y="1655068"/>
            <a:ext cx="2481232" cy="399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(6/20)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0BC38-9ED9-4B1D-A38C-6CEE3657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41287"/>
            <a:ext cx="6220951" cy="2255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A8ECB3-56D9-4EFF-A4AF-5AA5B0BE1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806798"/>
            <a:ext cx="3260409" cy="41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 오프라인구매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(7/20)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3A7FE-BD2C-4F0A-80FB-9572F3122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508686"/>
            <a:ext cx="3114345" cy="43561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F26F40-ABC7-4B82-A2CA-8DC174BAC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7" y="2496035"/>
            <a:ext cx="4732896" cy="37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 온라인구매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(8/20)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0DB4AB-EC43-4E93-865E-11A98656E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45" y="2428921"/>
            <a:ext cx="5343070" cy="3406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535B45-D615-42CD-AE41-93B56CB0B1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96" y="1130033"/>
            <a:ext cx="4134120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사은품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(9/20)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50192-694A-4AA0-A0B8-DB57FC05E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8" y="2511570"/>
            <a:ext cx="4918695" cy="25016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4EED91-FE4E-456A-9138-0DC802B32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12" y="1536278"/>
            <a:ext cx="2758679" cy="40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5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988840"/>
            <a:ext cx="7560840" cy="23762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 구매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구매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구매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도서 검색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사은품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응용 기능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63887" y="1685940"/>
            <a:ext cx="5112569" cy="6629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14B2EA-5BA8-4DC7-B7BB-7F7B7C30E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2478133"/>
            <a:ext cx="5112568" cy="37444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63BEA-CED2-4D26-8E17-AA35DB8A3AE2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응용분야 및 기능</a:t>
            </a:r>
            <a:r>
              <a:rPr lang="en-US" altLang="ko-KR" sz="1600" dirty="0">
                <a:solidFill>
                  <a:schemeClr val="tx1"/>
                </a:solidFill>
              </a:rPr>
              <a:t>(4/8)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7D2438-7AB8-4569-9AF4-DEDA6ACE5B98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E4FD7-54ED-4989-AA03-A50E763636C5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대출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(10/20)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6BFB1E-312B-4E8E-A1FE-1789A7162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6" y="2402451"/>
            <a:ext cx="5180043" cy="37387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7582E8-8ABC-4D2F-BA88-6DFAE2EB3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120" y="1276004"/>
            <a:ext cx="2808213" cy="2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4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반납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(11/20)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55E7D5-C5ED-4AFA-80E9-243151D63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63000"/>
            <a:ext cx="7128385" cy="25941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039855-2189-4B66-838E-E483B3CB9E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097" y="940760"/>
            <a:ext cx="2233973" cy="305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8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(12/20)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9B9687-FFCC-475A-85DE-4A83AFF9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9" y="2521648"/>
            <a:ext cx="6307039" cy="2524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C49ECB-FF0F-4968-9FD6-6844781DB8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64" y="1695098"/>
            <a:ext cx="1912786" cy="41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중고도서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(13/20)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30715F-6500-4D48-B32A-53DE191F0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27576"/>
            <a:ext cx="5514951" cy="2540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D0931D-B0BC-4977-9F9B-4161D5CED4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3" y="1980114"/>
            <a:ext cx="2286000" cy="3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7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(14/20)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81859A-373E-478B-B498-10C30944A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97014"/>
            <a:ext cx="5010895" cy="18589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473A56-5D60-4112-85FE-D0A145371D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46" y="1439101"/>
            <a:ext cx="4000919" cy="4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(15/20)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B71F81-E660-4DDB-99B5-017746E3D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33906"/>
            <a:ext cx="3930775" cy="31327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1DEE4C-6ECB-4842-B34B-3B47AA2EB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669" y="1490874"/>
            <a:ext cx="4545002" cy="41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(16/20)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EBED8-AC53-49D3-AFA5-DDEDFC0E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16145"/>
            <a:ext cx="6019007" cy="1995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D95BAF-83D8-42A1-9FA6-3D9CC71D9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657836"/>
            <a:ext cx="2396698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(17/20)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44B3B1-8FB0-4172-8407-109668112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41287"/>
            <a:ext cx="3714751" cy="2884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ACAE9E-645F-487A-91BA-1ED1CEF0F3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09" y="1790814"/>
            <a:ext cx="4507687" cy="43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3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오프라인구매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(18/20)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2B2A74-D769-4EDC-B530-02DFE9553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9" y="2528711"/>
            <a:ext cx="4815517" cy="3060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29292-1236-44EE-B4C9-8F5AB67806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26" y="2204864"/>
            <a:ext cx="3434661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온라인구매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(19/20)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ECBD5-940E-420F-925B-F310774D7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8" y="2547261"/>
            <a:ext cx="4860541" cy="3412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D310FD-2932-4419-87CC-2D1508F93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10" y="1481252"/>
            <a:ext cx="4464496" cy="311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556792"/>
            <a:ext cx="7560840" cy="23762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E-book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이북 구매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책갈피 설정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단말기 등록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04048" y="1844824"/>
            <a:ext cx="2877676" cy="39671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7D0443-ACE3-4B25-B30D-B131DC92AE84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응용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39B80D-3937-442B-A0F8-3242F8855F51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응용분야 및 기능</a:t>
            </a:r>
            <a:r>
              <a:rPr lang="en-US" altLang="ko-KR" sz="1600" dirty="0">
                <a:solidFill>
                  <a:schemeClr val="tx1"/>
                </a:solidFill>
              </a:rPr>
              <a:t>(5/8)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AF1AF1-1D0C-439A-A513-B5FA7A3E6A20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FE1DE7-64A1-4DD7-962B-69C622F69C9F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중고도서구매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DB 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r>
              <a:rPr lang="en-US" altLang="ko-KR" sz="1600" dirty="0">
                <a:solidFill>
                  <a:schemeClr val="tx1"/>
                </a:solidFill>
              </a:rPr>
              <a:t>(20/20)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3BC22-8F3E-465C-B6FC-D3F0780BF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2553814"/>
            <a:ext cx="4464496" cy="289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53597" y="1693122"/>
            <a:ext cx="7164797" cy="41764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대출기한</a:t>
            </a: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(7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일</a:t>
            </a: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을 넘은 회원의 핸드폰</a:t>
            </a:r>
            <a:endParaRPr lang="en-US" altLang="ko-KR" sz="1600" spc="-1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특정 지점에서 가장 인기있는 책 장르 검색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특정 지점에서 대출된 도서 중 반납되지 않은 도서 목록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4.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특정 책을 구매한 회원들이 자주 구매하는 책 검색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5.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특정 달에 온라인에서 가장 많이 팔린 책 </a:t>
            </a: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권 검색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6.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판매자 평점이 높은 순서대로 특정 중고도서 검색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7.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특정 책 재고가 있는 서점 검색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특정 멤버십 단계의 회원들이 구매하는 평균 책 수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9.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중고도서 판매량이 많은 판매자 </a:t>
            </a: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10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명의 주소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10. 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재고량이 </a:t>
            </a:r>
            <a:r>
              <a:rPr lang="en-US" altLang="ko-KR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5000</a:t>
            </a:r>
            <a:r>
              <a:rPr lang="ko-KR" altLang="en-US" spc="-150" dirty="0">
                <a:solidFill>
                  <a:schemeClr val="tx1"/>
                </a:solidFill>
                <a:latin typeface="맑은 고딕" panose="020B0503020000020004" pitchFamily="50" charset="-127"/>
              </a:rPr>
              <a:t>권 이하인 지점과 도서명 재고량 검색</a:t>
            </a:r>
            <a:endParaRPr lang="ko-KR" altLang="en-US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2AD2F1-F365-49ED-8249-A9B78487DE21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질의리스트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CC88D8-66CD-41B7-8D78-93B14B354AE7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E4AB0-2CC1-4012-84AF-4B664D549F99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0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대출기한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넘은 회원의 핸드폰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(1/10)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91C2C-B5A5-4DE2-B4DC-AAEE33372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59" y="3282890"/>
            <a:ext cx="5741222" cy="1370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CD2F5C-8E07-447F-9724-FB08FA8B9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348880"/>
            <a:ext cx="1584176" cy="3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지점에서 가장 인기있는 책 장르 검색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(2/10)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8F80D8-C58C-4F44-96C0-A980CF9FC1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2" y="2551888"/>
            <a:ext cx="8210716" cy="22656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8C6655-7F7D-4B79-99B7-D2E2E98E2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74" y="4948089"/>
            <a:ext cx="2379452" cy="11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지점에서 대출된 도서 중 반납되지 않은 도서 목록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(3/10)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1F941-9557-42D3-9252-D409A80F8D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27" y="2596899"/>
            <a:ext cx="5731697" cy="19626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C1CB36-4D52-4A2B-9247-18842E58E5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908385"/>
            <a:ext cx="5342193" cy="129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책을 구매한 회원들이 자주 구매하는 책 검색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(4/10)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88A81D-022D-4820-A6DF-8BC28FFA21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564904"/>
            <a:ext cx="5717939" cy="3384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AB3C11-2359-409E-B7B9-9FEE72561E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50" y="3897431"/>
            <a:ext cx="3306300" cy="17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2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달에 온라인에서 가장 많이 팔린 책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 검색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(5/10)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E0ECE-CEED-4DEF-95C9-25B9C4E5A7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542838"/>
            <a:ext cx="5459223" cy="25922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6BAA0A-A853-4578-8BCD-FB2E4B58E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747" y="4196651"/>
            <a:ext cx="3703673" cy="21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 평점이 높은 순서대로 특정 중고도서 검색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(6/10)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81915-5371-4535-847B-5281897D5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643135"/>
            <a:ext cx="7312217" cy="11293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856A94-EFFF-40FC-985D-2CD8FBB090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07" y="4151623"/>
            <a:ext cx="4855986" cy="16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책 재고가 있는 서점 검색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(7/10)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FA444-702F-4A94-B366-7A3FEE290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8" y="3208422"/>
            <a:ext cx="5675898" cy="11682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562645-10E3-43F7-914D-4F32D2842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76" y="2439950"/>
            <a:ext cx="3299746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멤버십 단계의 회원들이 구매하는 평균 책 수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(8/10)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9CE85-6292-4399-B666-D61F1108E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514671"/>
            <a:ext cx="5121274" cy="2966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0FA72D-72F6-4E57-A97C-3F73784C9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06" y="3293762"/>
            <a:ext cx="2364521" cy="16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23762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 판매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 등록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중고책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중고책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등급 설정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23928" y="1692982"/>
            <a:ext cx="4680520" cy="37522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6ABF46-978B-419C-9C18-CD00450C7264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응용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1B7359-DDCE-48E2-A726-4B08352EBD89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응용분야 및 기능</a:t>
            </a:r>
            <a:r>
              <a:rPr lang="en-US" altLang="ko-KR" sz="1600" dirty="0">
                <a:solidFill>
                  <a:schemeClr val="tx1"/>
                </a:solidFill>
              </a:rPr>
              <a:t>(6/8)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1D1408-EDFF-4B08-9FF4-9E4A593303BB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3D890-111B-46DB-97D0-939C3B91AEB3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중고도서 판매량이 많은 판매자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명의 주소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(9/10)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5A6881-7598-49A2-B8E1-90D3743CC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1" y="2527257"/>
            <a:ext cx="5876486" cy="2212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48D965-DC22-4622-BDDB-4FD139618B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99809"/>
            <a:ext cx="4128770" cy="14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1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80" y="1689775"/>
            <a:ext cx="7560840" cy="33843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재고량이 </a:t>
            </a:r>
            <a:r>
              <a:rPr lang="en-US" altLang="ko-KR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5000</a:t>
            </a: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 이하인 지점과 도서명 재고량 검색</a:t>
            </a: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실행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4EF4-42BF-4B2E-8D70-52355A49B184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B7FD3-5C40-4957-B05E-65B0521F17DA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실행</a:t>
            </a:r>
            <a:r>
              <a:rPr lang="en-US" altLang="ko-KR" sz="1600" dirty="0">
                <a:solidFill>
                  <a:schemeClr val="tx1"/>
                </a:solidFill>
              </a:rPr>
              <a:t>(10/10)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71043-4EF7-48C1-90C5-E8739DB672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8" y="2384390"/>
            <a:ext cx="5994912" cy="1692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6A0B12-BD7B-4222-AE73-81C04378FF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47" y="3915810"/>
            <a:ext cx="4096105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</a:p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5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endParaRPr lang="ko-KR" altLang="en-US" sz="1600" b="1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71C49-C00B-42BB-8C4A-0B5E466AE5CF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1579" y="1772816"/>
            <a:ext cx="7560840" cy="23762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 안내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상담원 연결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미보유</a:t>
            </a:r>
            <a:r>
              <a:rPr lang="ko-KR" altLang="en-US" sz="20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도서 신청</a:t>
            </a: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20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7944" y="1844824"/>
            <a:ext cx="4278238" cy="38320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D7CA4-1DEC-4EF2-86D4-7D411FF19DFF}"/>
              </a:ext>
            </a:extLst>
          </p:cNvPr>
          <p:cNvSpPr/>
          <p:nvPr/>
        </p:nvSpPr>
        <p:spPr>
          <a:xfrm>
            <a:off x="323528" y="692696"/>
            <a:ext cx="2880320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i="1" kern="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lang="ko-KR" altLang="en-US" sz="2800" b="1" i="1" kern="0" dirty="0">
                <a:solidFill>
                  <a:srgbClr val="C00000"/>
                </a:solidFill>
                <a:latin typeface="Arial"/>
                <a:cs typeface="Arial"/>
              </a:rPr>
              <a:t> 응용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B6872-E865-4912-A96C-EEAA65206C92}"/>
              </a:ext>
            </a:extLst>
          </p:cNvPr>
          <p:cNvSpPr/>
          <p:nvPr/>
        </p:nvSpPr>
        <p:spPr>
          <a:xfrm>
            <a:off x="2771800" y="1022343"/>
            <a:ext cx="2736304" cy="35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응용분야 및 기능</a:t>
            </a:r>
            <a:r>
              <a:rPr lang="en-US" altLang="ko-KR" sz="1600" dirty="0">
                <a:solidFill>
                  <a:schemeClr val="tx1"/>
                </a:solidFill>
              </a:rPr>
              <a:t>(7/8)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94B77F-AAFD-454C-92DF-4A6385668EFC}"/>
              </a:ext>
            </a:extLst>
          </p:cNvPr>
          <p:cNvSpPr/>
          <p:nvPr/>
        </p:nvSpPr>
        <p:spPr>
          <a:xfrm>
            <a:off x="41065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309A90-44FF-4EF3-94E1-6887BEC65FC8}"/>
              </a:ext>
            </a:extLst>
          </p:cNvPr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2018.12.11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</TotalTime>
  <Words>4485</Words>
  <Application>Microsoft Office PowerPoint</Application>
  <PresentationFormat>화면 슬라이드 쇼(4:3)</PresentationFormat>
  <Paragraphs>1082</Paragraphs>
  <Slides>82</Slides>
  <Notes>82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0" baseType="lpstr">
      <vt:lpstr>Adobe 고딕 Std B</vt:lpstr>
      <vt:lpstr>HY견고딕</vt:lpstr>
      <vt:lpstr>HY헤드라인M</vt:lpstr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imkingim@naver.com</cp:lastModifiedBy>
  <cp:revision>862</cp:revision>
  <dcterms:created xsi:type="dcterms:W3CDTF">2016-11-03T20:47:04Z</dcterms:created>
  <dcterms:modified xsi:type="dcterms:W3CDTF">2018-12-10T14:40:38Z</dcterms:modified>
  <cp:version>1000.0000.01</cp:version>
</cp:coreProperties>
</file>